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38" r:id="rId3"/>
    <p:sldId id="288" r:id="rId4"/>
    <p:sldId id="326" r:id="rId5"/>
    <p:sldId id="290" r:id="rId6"/>
    <p:sldId id="291" r:id="rId7"/>
    <p:sldId id="296" r:id="rId8"/>
    <p:sldId id="292" r:id="rId9"/>
    <p:sldId id="339" r:id="rId10"/>
    <p:sldId id="266" r:id="rId11"/>
    <p:sldId id="327" r:id="rId12"/>
    <p:sldId id="293" r:id="rId13"/>
    <p:sldId id="295" r:id="rId14"/>
    <p:sldId id="297" r:id="rId15"/>
    <p:sldId id="302" r:id="rId16"/>
    <p:sldId id="303" r:id="rId17"/>
    <p:sldId id="304" r:id="rId18"/>
    <p:sldId id="305" r:id="rId19"/>
    <p:sldId id="306" r:id="rId20"/>
    <p:sldId id="329" r:id="rId21"/>
    <p:sldId id="331" r:id="rId22"/>
    <p:sldId id="332" r:id="rId23"/>
    <p:sldId id="333" r:id="rId24"/>
    <p:sldId id="336" r:id="rId25"/>
    <p:sldId id="334" r:id="rId26"/>
    <p:sldId id="335" r:id="rId27"/>
    <p:sldId id="337" r:id="rId28"/>
    <p:sldId id="343" r:id="rId29"/>
    <p:sldId id="340" r:id="rId30"/>
    <p:sldId id="342" r:id="rId31"/>
    <p:sldId id="298" r:id="rId32"/>
    <p:sldId id="299" r:id="rId33"/>
    <p:sldId id="323" r:id="rId34"/>
    <p:sldId id="310" r:id="rId35"/>
    <p:sldId id="301" r:id="rId36"/>
    <p:sldId id="294" r:id="rId37"/>
    <p:sldId id="30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E0F"/>
    <a:srgbClr val="5E9732"/>
    <a:srgbClr val="F3E8CA"/>
    <a:srgbClr val="1A6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522" y="-1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80" y="-12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AD0ACC-DEA8-4872-91EB-8160CE24E0DE}" type="datetimeFigureOut">
              <a:rPr lang="en-US" smtClean="0"/>
              <a:t>3/6/2014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169BAB-8F9E-4B4E-8799-5CA2257ED592}" type="slidenum">
              <a:rPr lang="en-US" smtClean="0"/>
              <a:t>‹#›</a:t>
            </a:fld>
            <a:endParaRPr lang="en-US"/>
          </a:p>
        </p:txBody>
      </p:sp>
    </p:spTree>
    <p:extLst>
      <p:ext uri="{BB962C8B-B14F-4D97-AF65-F5344CB8AC3E}">
        <p14:creationId xmlns:p14="http://schemas.microsoft.com/office/powerpoint/2010/main" val="3772177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9187B3-838A-46F2-B98C-3B3DE3205367}" type="datetimeFigureOut">
              <a:rPr lang="en-US" smtClean="0"/>
              <a:t>3/6/2014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A1DA0F-0125-4196-8EDA-8175FAB45C5B}" type="slidenum">
              <a:rPr lang="en-US" smtClean="0"/>
              <a:t>‹#›</a:t>
            </a:fld>
            <a:endParaRPr lang="en-US"/>
          </a:p>
        </p:txBody>
      </p:sp>
    </p:spTree>
    <p:extLst>
      <p:ext uri="{BB962C8B-B14F-4D97-AF65-F5344CB8AC3E}">
        <p14:creationId xmlns:p14="http://schemas.microsoft.com/office/powerpoint/2010/main" val="2282450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a:t>
            </a:fld>
            <a:endParaRPr lang="en-US"/>
          </a:p>
        </p:txBody>
      </p:sp>
    </p:spTree>
    <p:extLst>
      <p:ext uri="{BB962C8B-B14F-4D97-AF65-F5344CB8AC3E}">
        <p14:creationId xmlns:p14="http://schemas.microsoft.com/office/powerpoint/2010/main" val="2756738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10</a:t>
            </a:fld>
            <a:endParaRPr lang="en-US"/>
          </a:p>
        </p:txBody>
      </p:sp>
    </p:spTree>
    <p:extLst>
      <p:ext uri="{BB962C8B-B14F-4D97-AF65-F5344CB8AC3E}">
        <p14:creationId xmlns:p14="http://schemas.microsoft.com/office/powerpoint/2010/main" val="1242901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11</a:t>
            </a:fld>
            <a:endParaRPr lang="en-US"/>
          </a:p>
        </p:txBody>
      </p:sp>
    </p:spTree>
    <p:extLst>
      <p:ext uri="{BB962C8B-B14F-4D97-AF65-F5344CB8AC3E}">
        <p14:creationId xmlns:p14="http://schemas.microsoft.com/office/powerpoint/2010/main" val="3542070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12</a:t>
            </a:fld>
            <a:endParaRPr lang="en-US"/>
          </a:p>
        </p:txBody>
      </p:sp>
    </p:spTree>
    <p:extLst>
      <p:ext uri="{BB962C8B-B14F-4D97-AF65-F5344CB8AC3E}">
        <p14:creationId xmlns:p14="http://schemas.microsoft.com/office/powerpoint/2010/main" val="2786278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13</a:t>
            </a:fld>
            <a:endParaRPr lang="en-US"/>
          </a:p>
        </p:txBody>
      </p:sp>
    </p:spTree>
    <p:extLst>
      <p:ext uri="{BB962C8B-B14F-4D97-AF65-F5344CB8AC3E}">
        <p14:creationId xmlns:p14="http://schemas.microsoft.com/office/powerpoint/2010/main" val="245971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14</a:t>
            </a:fld>
            <a:endParaRPr lang="en-US"/>
          </a:p>
        </p:txBody>
      </p:sp>
    </p:spTree>
    <p:extLst>
      <p:ext uri="{BB962C8B-B14F-4D97-AF65-F5344CB8AC3E}">
        <p14:creationId xmlns:p14="http://schemas.microsoft.com/office/powerpoint/2010/main" val="362845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15</a:t>
            </a:fld>
            <a:endParaRPr lang="en-US"/>
          </a:p>
        </p:txBody>
      </p:sp>
    </p:spTree>
    <p:extLst>
      <p:ext uri="{BB962C8B-B14F-4D97-AF65-F5344CB8AC3E}">
        <p14:creationId xmlns:p14="http://schemas.microsoft.com/office/powerpoint/2010/main" val="309737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16</a:t>
            </a:fld>
            <a:endParaRPr lang="en-US"/>
          </a:p>
        </p:txBody>
      </p:sp>
    </p:spTree>
    <p:extLst>
      <p:ext uri="{BB962C8B-B14F-4D97-AF65-F5344CB8AC3E}">
        <p14:creationId xmlns:p14="http://schemas.microsoft.com/office/powerpoint/2010/main" val="65164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17</a:t>
            </a:fld>
            <a:endParaRPr lang="en-US"/>
          </a:p>
        </p:txBody>
      </p:sp>
    </p:spTree>
    <p:extLst>
      <p:ext uri="{BB962C8B-B14F-4D97-AF65-F5344CB8AC3E}">
        <p14:creationId xmlns:p14="http://schemas.microsoft.com/office/powerpoint/2010/main" val="3109643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18</a:t>
            </a:fld>
            <a:endParaRPr lang="en-US"/>
          </a:p>
        </p:txBody>
      </p:sp>
    </p:spTree>
    <p:extLst>
      <p:ext uri="{BB962C8B-B14F-4D97-AF65-F5344CB8AC3E}">
        <p14:creationId xmlns:p14="http://schemas.microsoft.com/office/powerpoint/2010/main" val="4114495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19</a:t>
            </a:fld>
            <a:endParaRPr lang="en-US"/>
          </a:p>
        </p:txBody>
      </p:sp>
    </p:spTree>
    <p:extLst>
      <p:ext uri="{BB962C8B-B14F-4D97-AF65-F5344CB8AC3E}">
        <p14:creationId xmlns:p14="http://schemas.microsoft.com/office/powerpoint/2010/main" val="57967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a:t>
            </a:fld>
            <a:endParaRPr lang="en-US"/>
          </a:p>
        </p:txBody>
      </p:sp>
    </p:spTree>
    <p:extLst>
      <p:ext uri="{BB962C8B-B14F-4D97-AF65-F5344CB8AC3E}">
        <p14:creationId xmlns:p14="http://schemas.microsoft.com/office/powerpoint/2010/main" val="3621590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20</a:t>
            </a:fld>
            <a:endParaRPr lang="en-US"/>
          </a:p>
        </p:txBody>
      </p:sp>
    </p:spTree>
    <p:extLst>
      <p:ext uri="{BB962C8B-B14F-4D97-AF65-F5344CB8AC3E}">
        <p14:creationId xmlns:p14="http://schemas.microsoft.com/office/powerpoint/2010/main" val="236485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21</a:t>
            </a:fld>
            <a:endParaRPr lang="en-US"/>
          </a:p>
        </p:txBody>
      </p:sp>
    </p:spTree>
    <p:extLst>
      <p:ext uri="{BB962C8B-B14F-4D97-AF65-F5344CB8AC3E}">
        <p14:creationId xmlns:p14="http://schemas.microsoft.com/office/powerpoint/2010/main" val="2334223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22</a:t>
            </a:fld>
            <a:endParaRPr lang="en-US"/>
          </a:p>
        </p:txBody>
      </p:sp>
    </p:spTree>
    <p:extLst>
      <p:ext uri="{BB962C8B-B14F-4D97-AF65-F5344CB8AC3E}">
        <p14:creationId xmlns:p14="http://schemas.microsoft.com/office/powerpoint/2010/main" val="1304348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23</a:t>
            </a:fld>
            <a:endParaRPr lang="en-US"/>
          </a:p>
        </p:txBody>
      </p:sp>
    </p:spTree>
    <p:extLst>
      <p:ext uri="{BB962C8B-B14F-4D97-AF65-F5344CB8AC3E}">
        <p14:creationId xmlns:p14="http://schemas.microsoft.com/office/powerpoint/2010/main" val="250328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24</a:t>
            </a:fld>
            <a:endParaRPr lang="en-US"/>
          </a:p>
        </p:txBody>
      </p:sp>
    </p:spTree>
    <p:extLst>
      <p:ext uri="{BB962C8B-B14F-4D97-AF65-F5344CB8AC3E}">
        <p14:creationId xmlns:p14="http://schemas.microsoft.com/office/powerpoint/2010/main" val="224727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25</a:t>
            </a:fld>
            <a:endParaRPr lang="en-US"/>
          </a:p>
        </p:txBody>
      </p:sp>
    </p:spTree>
    <p:extLst>
      <p:ext uri="{BB962C8B-B14F-4D97-AF65-F5344CB8AC3E}">
        <p14:creationId xmlns:p14="http://schemas.microsoft.com/office/powerpoint/2010/main" val="3527840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26</a:t>
            </a:fld>
            <a:endParaRPr lang="en-US"/>
          </a:p>
        </p:txBody>
      </p:sp>
    </p:spTree>
    <p:extLst>
      <p:ext uri="{BB962C8B-B14F-4D97-AF65-F5344CB8AC3E}">
        <p14:creationId xmlns:p14="http://schemas.microsoft.com/office/powerpoint/2010/main" val="1676482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27</a:t>
            </a:fld>
            <a:endParaRPr lang="en-US"/>
          </a:p>
        </p:txBody>
      </p:sp>
    </p:spTree>
    <p:extLst>
      <p:ext uri="{BB962C8B-B14F-4D97-AF65-F5344CB8AC3E}">
        <p14:creationId xmlns:p14="http://schemas.microsoft.com/office/powerpoint/2010/main" val="2493377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28</a:t>
            </a:fld>
            <a:endParaRPr lang="en-US"/>
          </a:p>
        </p:txBody>
      </p:sp>
    </p:spTree>
    <p:extLst>
      <p:ext uri="{BB962C8B-B14F-4D97-AF65-F5344CB8AC3E}">
        <p14:creationId xmlns:p14="http://schemas.microsoft.com/office/powerpoint/2010/main" val="2356035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29</a:t>
            </a:fld>
            <a:endParaRPr lang="en-US"/>
          </a:p>
        </p:txBody>
      </p:sp>
    </p:spTree>
    <p:extLst>
      <p:ext uri="{BB962C8B-B14F-4D97-AF65-F5344CB8AC3E}">
        <p14:creationId xmlns:p14="http://schemas.microsoft.com/office/powerpoint/2010/main" val="57676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a:t>
            </a:fld>
            <a:endParaRPr lang="en-US"/>
          </a:p>
        </p:txBody>
      </p:sp>
    </p:spTree>
    <p:extLst>
      <p:ext uri="{BB962C8B-B14F-4D97-AF65-F5344CB8AC3E}">
        <p14:creationId xmlns:p14="http://schemas.microsoft.com/office/powerpoint/2010/main" val="2381334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30</a:t>
            </a:fld>
            <a:endParaRPr lang="en-US"/>
          </a:p>
        </p:txBody>
      </p:sp>
    </p:spTree>
    <p:extLst>
      <p:ext uri="{BB962C8B-B14F-4D97-AF65-F5344CB8AC3E}">
        <p14:creationId xmlns:p14="http://schemas.microsoft.com/office/powerpoint/2010/main" val="1488780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31</a:t>
            </a:fld>
            <a:endParaRPr lang="en-US"/>
          </a:p>
        </p:txBody>
      </p:sp>
    </p:spTree>
    <p:extLst>
      <p:ext uri="{BB962C8B-B14F-4D97-AF65-F5344CB8AC3E}">
        <p14:creationId xmlns:p14="http://schemas.microsoft.com/office/powerpoint/2010/main" val="11507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32</a:t>
            </a:fld>
            <a:endParaRPr lang="en-US"/>
          </a:p>
        </p:txBody>
      </p:sp>
    </p:spTree>
    <p:extLst>
      <p:ext uri="{BB962C8B-B14F-4D97-AF65-F5344CB8AC3E}">
        <p14:creationId xmlns:p14="http://schemas.microsoft.com/office/powerpoint/2010/main" val="424491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33</a:t>
            </a:fld>
            <a:endParaRPr lang="en-US"/>
          </a:p>
        </p:txBody>
      </p:sp>
    </p:spTree>
    <p:extLst>
      <p:ext uri="{BB962C8B-B14F-4D97-AF65-F5344CB8AC3E}">
        <p14:creationId xmlns:p14="http://schemas.microsoft.com/office/powerpoint/2010/main" val="27169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34</a:t>
            </a:fld>
            <a:endParaRPr lang="en-US"/>
          </a:p>
        </p:txBody>
      </p:sp>
    </p:spTree>
    <p:extLst>
      <p:ext uri="{BB962C8B-B14F-4D97-AF65-F5344CB8AC3E}">
        <p14:creationId xmlns:p14="http://schemas.microsoft.com/office/powerpoint/2010/main" val="2972940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35</a:t>
            </a:fld>
            <a:endParaRPr lang="en-US"/>
          </a:p>
        </p:txBody>
      </p:sp>
    </p:spTree>
    <p:extLst>
      <p:ext uri="{BB962C8B-B14F-4D97-AF65-F5344CB8AC3E}">
        <p14:creationId xmlns:p14="http://schemas.microsoft.com/office/powerpoint/2010/main" val="210160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36</a:t>
            </a:fld>
            <a:endParaRPr lang="en-US"/>
          </a:p>
        </p:txBody>
      </p:sp>
    </p:spTree>
    <p:extLst>
      <p:ext uri="{BB962C8B-B14F-4D97-AF65-F5344CB8AC3E}">
        <p14:creationId xmlns:p14="http://schemas.microsoft.com/office/powerpoint/2010/main" val="1373608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37</a:t>
            </a:fld>
            <a:endParaRPr lang="en-US"/>
          </a:p>
        </p:txBody>
      </p:sp>
    </p:spTree>
    <p:extLst>
      <p:ext uri="{BB962C8B-B14F-4D97-AF65-F5344CB8AC3E}">
        <p14:creationId xmlns:p14="http://schemas.microsoft.com/office/powerpoint/2010/main" val="310631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4</a:t>
            </a:fld>
            <a:endParaRPr lang="en-US"/>
          </a:p>
        </p:txBody>
      </p:sp>
    </p:spTree>
    <p:extLst>
      <p:ext uri="{BB962C8B-B14F-4D97-AF65-F5344CB8AC3E}">
        <p14:creationId xmlns:p14="http://schemas.microsoft.com/office/powerpoint/2010/main" val="333200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5</a:t>
            </a:fld>
            <a:endParaRPr lang="en-US"/>
          </a:p>
        </p:txBody>
      </p:sp>
    </p:spTree>
    <p:extLst>
      <p:ext uri="{BB962C8B-B14F-4D97-AF65-F5344CB8AC3E}">
        <p14:creationId xmlns:p14="http://schemas.microsoft.com/office/powerpoint/2010/main" val="1187529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6</a:t>
            </a:fld>
            <a:endParaRPr lang="en-US"/>
          </a:p>
        </p:txBody>
      </p:sp>
    </p:spTree>
    <p:extLst>
      <p:ext uri="{BB962C8B-B14F-4D97-AF65-F5344CB8AC3E}">
        <p14:creationId xmlns:p14="http://schemas.microsoft.com/office/powerpoint/2010/main" val="4270251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7</a:t>
            </a:fld>
            <a:endParaRPr lang="en-US"/>
          </a:p>
        </p:txBody>
      </p:sp>
    </p:spTree>
    <p:extLst>
      <p:ext uri="{BB962C8B-B14F-4D97-AF65-F5344CB8AC3E}">
        <p14:creationId xmlns:p14="http://schemas.microsoft.com/office/powerpoint/2010/main" val="93891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8</a:t>
            </a:fld>
            <a:endParaRPr lang="en-US"/>
          </a:p>
        </p:txBody>
      </p:sp>
    </p:spTree>
    <p:extLst>
      <p:ext uri="{BB962C8B-B14F-4D97-AF65-F5344CB8AC3E}">
        <p14:creationId xmlns:p14="http://schemas.microsoft.com/office/powerpoint/2010/main" val="3291640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A1DA0F-0125-4196-8EDA-8175FAB45C5B}" type="slidenum">
              <a:rPr lang="en-US" smtClean="0"/>
              <a:t>9</a:t>
            </a:fld>
            <a:endParaRPr lang="en-US"/>
          </a:p>
        </p:txBody>
      </p:sp>
    </p:spTree>
    <p:extLst>
      <p:ext uri="{BB962C8B-B14F-4D97-AF65-F5344CB8AC3E}">
        <p14:creationId xmlns:p14="http://schemas.microsoft.com/office/powerpoint/2010/main" val="1934231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Ag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9687" r="32569"/>
          <a:stretch/>
        </p:blipFill>
        <p:spPr>
          <a:xfrm>
            <a:off x="-75005" y="-167304"/>
            <a:ext cx="9236090" cy="6323060"/>
          </a:xfrm>
          <a:prstGeom prst="rect">
            <a:avLst/>
          </a:prstGeom>
        </p:spPr>
      </p:pic>
      <p:sp>
        <p:nvSpPr>
          <p:cNvPr id="2" name="Title 1"/>
          <p:cNvSpPr>
            <a:spLocks noGrp="1"/>
          </p:cNvSpPr>
          <p:nvPr>
            <p:ph type="ctrTitle"/>
          </p:nvPr>
        </p:nvSpPr>
        <p:spPr>
          <a:xfrm>
            <a:off x="685800" y="457202"/>
            <a:ext cx="4953000" cy="2362199"/>
          </a:xfrm>
        </p:spPr>
        <p:txBody>
          <a:bodyPr/>
          <a:lstStyle>
            <a:lvl1pPr algn="l">
              <a:defRPr b="1">
                <a:solidFill>
                  <a:srgbClr val="2F1E0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2895600"/>
            <a:ext cx="6400800" cy="1981200"/>
          </a:xfrm>
        </p:spPr>
        <p:txBody>
          <a:bodyPr>
            <a:normAutofit/>
          </a:bodyPr>
          <a:lstStyle>
            <a:lvl1pPr marL="0" indent="0" algn="l">
              <a:buNone/>
              <a:defRPr sz="2000">
                <a:solidFill>
                  <a:srgbClr val="2F1E0F"/>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D6F4C7-BC26-484A-B1D6-1F97B398C302}" type="datetime1">
              <a:rPr lang="en-US" smtClean="0"/>
              <a:t>3/6/2014</a:t>
            </a:fld>
            <a:endParaRPr lang="en-US" dirty="0"/>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a:t>
            </a:fld>
            <a:endParaRPr lang="en-US"/>
          </a:p>
        </p:txBody>
      </p:sp>
    </p:spTree>
    <p:extLst>
      <p:ext uri="{BB962C8B-B14F-4D97-AF65-F5344CB8AC3E}">
        <p14:creationId xmlns:p14="http://schemas.microsoft.com/office/powerpoint/2010/main" val="24786071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block thick - gree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BD0873-9214-4467-97D7-43DA5F3DE0CE}"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6" name="Rectangle 5"/>
          <p:cNvSpPr/>
          <p:nvPr userDrawn="1"/>
        </p:nvSpPr>
        <p:spPr>
          <a:xfrm>
            <a:off x="224751" y="228600"/>
            <a:ext cx="4114800" cy="5943600"/>
          </a:xfrm>
          <a:prstGeom prst="rect">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3657600" cy="5668962"/>
          </a:xfrm>
        </p:spPr>
        <p:txBody>
          <a:bodyPr/>
          <a:lstStyle/>
          <a:p>
            <a:r>
              <a:rPr lang="en-US" dirty="0" smtClean="0"/>
              <a:t>Click to edit Master title style</a:t>
            </a:r>
            <a:endParaRPr lang="en-US" dirty="0"/>
          </a:p>
        </p:txBody>
      </p:sp>
      <p:sp>
        <p:nvSpPr>
          <p:cNvPr id="7" name="Right Triangle 6"/>
          <p:cNvSpPr/>
          <p:nvPr userDrawn="1"/>
        </p:nvSpPr>
        <p:spPr>
          <a:xfrm rot="5400000">
            <a:off x="190500" y="114301"/>
            <a:ext cx="5334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flipV="1">
            <a:off x="4572000" y="114300"/>
            <a:ext cx="0" cy="617220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2"/>
          </p:nvPr>
        </p:nvSpPr>
        <p:spPr>
          <a:xfrm>
            <a:off x="4800601" y="894271"/>
            <a:ext cx="4040188" cy="4723815"/>
          </a:xfrm>
        </p:spPr>
        <p:txBody>
          <a:bodyPr/>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50473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block thick - brown ">
    <p:spTree>
      <p:nvGrpSpPr>
        <p:cNvPr id="1" name=""/>
        <p:cNvGrpSpPr/>
        <p:nvPr/>
      </p:nvGrpSpPr>
      <p:grpSpPr>
        <a:xfrm>
          <a:off x="0" y="0"/>
          <a:ext cx="0" cy="0"/>
          <a:chOff x="0" y="0"/>
          <a:chExt cx="0" cy="0"/>
        </a:xfrm>
      </p:grpSpPr>
      <p:sp>
        <p:nvSpPr>
          <p:cNvPr id="6" name="Rectangle 5"/>
          <p:cNvSpPr/>
          <p:nvPr userDrawn="1"/>
        </p:nvSpPr>
        <p:spPr>
          <a:xfrm>
            <a:off x="228600" y="228600"/>
            <a:ext cx="4114800" cy="5943600"/>
          </a:xfrm>
          <a:prstGeom prst="rect">
            <a:avLst/>
          </a:prstGeom>
          <a:solidFill>
            <a:srgbClr val="2F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32FCF86E-9662-4760-AE65-04B25AF58268}"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7" name="Title 1"/>
          <p:cNvSpPr>
            <a:spLocks noGrp="1"/>
          </p:cNvSpPr>
          <p:nvPr>
            <p:ph type="title"/>
          </p:nvPr>
        </p:nvSpPr>
        <p:spPr>
          <a:xfrm>
            <a:off x="457200" y="274638"/>
            <a:ext cx="3657600" cy="5668962"/>
          </a:xfrm>
        </p:spPr>
        <p:txBody>
          <a:bodyPr/>
          <a:lstStyle>
            <a:lvl1pPr>
              <a:defRPr>
                <a:solidFill>
                  <a:schemeClr val="bg1"/>
                </a:solidFill>
              </a:defRPr>
            </a:lvl1pPr>
          </a:lstStyle>
          <a:p>
            <a:r>
              <a:rPr lang="en-US" dirty="0" smtClean="0"/>
              <a:t>Click to edit Master title style</a:t>
            </a:r>
            <a:endParaRPr lang="en-US" dirty="0"/>
          </a:p>
        </p:txBody>
      </p:sp>
      <p:sp>
        <p:nvSpPr>
          <p:cNvPr id="8" name="Right Triangle 7"/>
          <p:cNvSpPr/>
          <p:nvPr userDrawn="1"/>
        </p:nvSpPr>
        <p:spPr>
          <a:xfrm rot="5400000">
            <a:off x="190500" y="114301"/>
            <a:ext cx="5334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V="1">
            <a:off x="4572000" y="114300"/>
            <a:ext cx="0" cy="617220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2"/>
          </p:nvPr>
        </p:nvSpPr>
        <p:spPr>
          <a:xfrm>
            <a:off x="4800601" y="971081"/>
            <a:ext cx="4040188" cy="4685410"/>
          </a:xfrm>
        </p:spPr>
        <p:txBody>
          <a:bodyPr/>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3151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block thick - ta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18CA039-4155-482D-ACCF-033F1357F613}"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6" name="Rectangle 5"/>
          <p:cNvSpPr/>
          <p:nvPr userDrawn="1"/>
        </p:nvSpPr>
        <p:spPr>
          <a:xfrm>
            <a:off x="228600" y="228600"/>
            <a:ext cx="4114800" cy="5943600"/>
          </a:xfrm>
          <a:prstGeom prst="rect">
            <a:avLst/>
          </a:prstGeom>
          <a:solidFill>
            <a:srgbClr val="F3E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7200" y="274638"/>
            <a:ext cx="3657600" cy="5668962"/>
          </a:xfrm>
        </p:spPr>
        <p:txBody>
          <a:bodyPr/>
          <a:lstStyle/>
          <a:p>
            <a:r>
              <a:rPr lang="en-US" dirty="0" smtClean="0"/>
              <a:t>Click to edit Master title style</a:t>
            </a:r>
            <a:endParaRPr lang="en-US" dirty="0"/>
          </a:p>
        </p:txBody>
      </p:sp>
      <p:sp>
        <p:nvSpPr>
          <p:cNvPr id="8" name="Right Triangle 7"/>
          <p:cNvSpPr/>
          <p:nvPr userDrawn="1"/>
        </p:nvSpPr>
        <p:spPr>
          <a:xfrm rot="5400000">
            <a:off x="190500" y="114301"/>
            <a:ext cx="533400" cy="609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V="1">
            <a:off x="4572000" y="114300"/>
            <a:ext cx="0" cy="617220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2"/>
          </p:nvPr>
        </p:nvSpPr>
        <p:spPr>
          <a:xfrm>
            <a:off x="4800601" y="971080"/>
            <a:ext cx="4040188" cy="4723815"/>
          </a:xfrm>
        </p:spPr>
        <p:txBody>
          <a:bodyPr/>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0523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25"/>
            <a:ext cx="8229600" cy="1143000"/>
          </a:xfrm>
        </p:spPr>
        <p:txBody>
          <a:bodyPr>
            <a:normAutofit/>
          </a:bodyPr>
          <a:lstStyle>
            <a:lvl1pPr algn="l">
              <a:defRPr sz="3200" b="1" baseline="0"/>
            </a:lvl1pPr>
          </a:lstStyle>
          <a:p>
            <a:endParaRPr lang="en-US" dirty="0"/>
          </a:p>
        </p:txBody>
      </p:sp>
      <p:sp>
        <p:nvSpPr>
          <p:cNvPr id="3" name="Content Placeholder 2"/>
          <p:cNvSpPr>
            <a:spLocks noGrp="1"/>
          </p:cNvSpPr>
          <p:nvPr>
            <p:ph idx="1"/>
          </p:nvPr>
        </p:nvSpPr>
        <p:spPr>
          <a:xfrm>
            <a:off x="457200" y="1601787"/>
            <a:ext cx="8229600" cy="4525963"/>
          </a:xfrm>
        </p:spPr>
        <p:txBody>
          <a:bodyPr/>
          <a:lstStyle>
            <a:lvl1pPr marL="0" indent="0">
              <a:buNone/>
              <a:defRPr sz="2400">
                <a:solidFill>
                  <a:srgbClr val="5E9732"/>
                </a:solidFill>
                <a:latin typeface="Georgia" pitchFamily="18" charset="0"/>
              </a:defRPr>
            </a:lvl1pPr>
            <a:lvl2pPr>
              <a:defRPr sz="20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5FEA558-5139-4ADA-9966-587710FD8F86}" type="datetime1">
              <a:rPr lang="en-US" smtClean="0"/>
              <a:t>3/6/2014</a:t>
            </a:fld>
            <a:endParaRPr lang="en-US"/>
          </a:p>
        </p:txBody>
      </p:sp>
      <p:sp>
        <p:nvSpPr>
          <p:cNvPr id="5" name="Footer Placeholder 4"/>
          <p:cNvSpPr>
            <a:spLocks noGrp="1"/>
          </p:cNvSpPr>
          <p:nvPr>
            <p:ph type="ftr" sz="quarter" idx="11"/>
          </p:nvPr>
        </p:nvSpPr>
        <p:spPr/>
        <p:txBody>
          <a:bodyPr/>
          <a:lstStyle/>
          <a:p>
            <a:r>
              <a:rPr lang="en-US" smtClean="0"/>
              <a:t>Farm Credit Mid-America </a:t>
            </a:r>
            <a:endParaRPr lang="en-US" dirty="0"/>
          </a:p>
        </p:txBody>
      </p:sp>
      <p:sp>
        <p:nvSpPr>
          <p:cNvPr id="6" name="Slide Number Placeholder 5"/>
          <p:cNvSpPr>
            <a:spLocks noGrp="1"/>
          </p:cNvSpPr>
          <p:nvPr>
            <p:ph type="sldNum" sz="quarter" idx="12"/>
          </p:nvPr>
        </p:nvSpPr>
        <p:spPr/>
        <p:txBody>
          <a:bodyPr/>
          <a:lstStyle/>
          <a:p>
            <a:fld id="{2CB54EE5-10A4-427D-8528-5D2D5C8831CB}" type="slidenum">
              <a:rPr lang="en-US" smtClean="0"/>
              <a:t>‹#›</a:t>
            </a:fld>
            <a:endParaRPr lang="en-US" dirty="0"/>
          </a:p>
        </p:txBody>
      </p:sp>
      <p:cxnSp>
        <p:nvCxnSpPr>
          <p:cNvPr id="7" name="Straight Connector 6"/>
          <p:cNvCxnSpPr/>
          <p:nvPr userDrawn="1"/>
        </p:nvCxnSpPr>
        <p:spPr>
          <a:xfrm>
            <a:off x="457200" y="1447800"/>
            <a:ext cx="82296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8" name="Right Triangle 7"/>
          <p:cNvSpPr/>
          <p:nvPr userDrawn="1"/>
        </p:nvSpPr>
        <p:spPr>
          <a:xfrm rot="5400000">
            <a:off x="35719" y="-41431"/>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350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25"/>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4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lstStyle>
            <a:lvl1pPr>
              <a:defRPr sz="24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0236EF33-7F06-42A9-BC64-33CFD8386EA9}" type="datetime1">
              <a:rPr lang="en-US" smtClean="0"/>
              <a:t>3/6/2014</a:t>
            </a:fld>
            <a:endParaRPr lang="en-US"/>
          </a:p>
        </p:txBody>
      </p:sp>
      <p:sp>
        <p:nvSpPr>
          <p:cNvPr id="6" name="Footer Placeholder 5"/>
          <p:cNvSpPr>
            <a:spLocks noGrp="1"/>
          </p:cNvSpPr>
          <p:nvPr>
            <p:ph type="ftr" sz="quarter" idx="11"/>
          </p:nvPr>
        </p:nvSpPr>
        <p:spPr/>
        <p:txBody>
          <a:bodyPr/>
          <a:lstStyle/>
          <a:p>
            <a:r>
              <a:rPr lang="en-US" smtClean="0"/>
              <a:t>Farm Credit Mid-America </a:t>
            </a:r>
            <a:endParaRPr lang="en-US"/>
          </a:p>
        </p:txBody>
      </p:sp>
      <p:sp>
        <p:nvSpPr>
          <p:cNvPr id="7" name="Slide Number Placeholder 6"/>
          <p:cNvSpPr>
            <a:spLocks noGrp="1"/>
          </p:cNvSpPr>
          <p:nvPr>
            <p:ph type="sldNum" sz="quarter" idx="12"/>
          </p:nvPr>
        </p:nvSpPr>
        <p:spPr/>
        <p:txBody>
          <a:bodyPr/>
          <a:lstStyle/>
          <a:p>
            <a:fld id="{2CB54EE5-10A4-427D-8528-5D2D5C8831CB}" type="slidenum">
              <a:rPr lang="en-US" smtClean="0"/>
              <a:t>‹#›</a:t>
            </a:fld>
            <a:endParaRPr lang="en-US"/>
          </a:p>
        </p:txBody>
      </p:sp>
      <p:cxnSp>
        <p:nvCxnSpPr>
          <p:cNvPr id="8" name="Straight Connector 7"/>
          <p:cNvCxnSpPr/>
          <p:nvPr userDrawn="1"/>
        </p:nvCxnSpPr>
        <p:spPr>
          <a:xfrm>
            <a:off x="457200" y="1447800"/>
            <a:ext cx="82296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9" name="Right Triangle 8"/>
          <p:cNvSpPr/>
          <p:nvPr userDrawn="1"/>
        </p:nvSpPr>
        <p:spPr>
          <a:xfrm rot="5400000">
            <a:off x="30949" y="-42869"/>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9754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87030"/>
            <a:ext cx="8229600" cy="1143000"/>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971D65E-5E04-47E5-912E-207F683481D6}" type="datetime1">
              <a:rPr lang="en-US" smtClean="0"/>
              <a:t>3/6/2014</a:t>
            </a:fld>
            <a:endParaRPr lang="en-US"/>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a:t>
            </a:fld>
            <a:endParaRPr lang="en-US"/>
          </a:p>
        </p:txBody>
      </p:sp>
      <p:sp>
        <p:nvSpPr>
          <p:cNvPr id="7" name="Right Triangle 6"/>
          <p:cNvSpPr/>
          <p:nvPr userDrawn="1"/>
        </p:nvSpPr>
        <p:spPr>
          <a:xfrm rot="5400000">
            <a:off x="28568" y="-39542"/>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457200" y="1447800"/>
            <a:ext cx="82296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58925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5E179B-8C8D-4467-A949-85B0C28ABE00}" type="datetime1">
              <a:rPr lang="en-US" smtClean="0"/>
              <a:t>3/6/2014</a:t>
            </a:fld>
            <a:endParaRPr lang="en-US"/>
          </a:p>
        </p:txBody>
      </p:sp>
      <p:sp>
        <p:nvSpPr>
          <p:cNvPr id="6" name="Footer Placeholder 5"/>
          <p:cNvSpPr>
            <a:spLocks noGrp="1"/>
          </p:cNvSpPr>
          <p:nvPr>
            <p:ph type="ftr" sz="quarter" idx="11"/>
          </p:nvPr>
        </p:nvSpPr>
        <p:spPr/>
        <p:txBody>
          <a:bodyPr/>
          <a:lstStyle/>
          <a:p>
            <a:r>
              <a:rPr lang="en-US" smtClean="0"/>
              <a:t>Farm Credit Mid-America </a:t>
            </a:r>
            <a:endParaRPr lang="en-US"/>
          </a:p>
        </p:txBody>
      </p:sp>
      <p:sp>
        <p:nvSpPr>
          <p:cNvPr id="7" name="Slide Number Placeholder 6"/>
          <p:cNvSpPr>
            <a:spLocks noGrp="1"/>
          </p:cNvSpPr>
          <p:nvPr>
            <p:ph type="sldNum" sz="quarter" idx="12"/>
          </p:nvPr>
        </p:nvSpPr>
        <p:spPr/>
        <p:txBody>
          <a:bodyPr/>
          <a:lstStyle/>
          <a:p>
            <a:fld id="{2CB54EE5-10A4-427D-8528-5D2D5C8831CB}" type="slidenum">
              <a:rPr lang="en-US" smtClean="0"/>
              <a:t>‹#›</a:t>
            </a:fld>
            <a:endParaRPr lang="en-US"/>
          </a:p>
        </p:txBody>
      </p:sp>
      <p:cxnSp>
        <p:nvCxnSpPr>
          <p:cNvPr id="8" name="Straight Connector 7"/>
          <p:cNvCxnSpPr/>
          <p:nvPr userDrawn="1"/>
        </p:nvCxnSpPr>
        <p:spPr>
          <a:xfrm>
            <a:off x="1790701" y="5381625"/>
            <a:ext cx="55245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10" name="Right Triangle 9"/>
          <p:cNvSpPr/>
          <p:nvPr userDrawn="1"/>
        </p:nvSpPr>
        <p:spPr>
          <a:xfrm rot="5400000">
            <a:off x="28568" y="-46501"/>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40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A58A0E9-3D2A-48F4-8B33-8AED85E40DE5}" type="datetime1">
              <a:rPr lang="en-US" smtClean="0"/>
              <a:t>3/6/2014</a:t>
            </a:fld>
            <a:endParaRPr lang="en-US"/>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a:t>
            </a:fld>
            <a:endParaRPr lang="en-US"/>
          </a:p>
        </p:txBody>
      </p:sp>
      <p:sp>
        <p:nvSpPr>
          <p:cNvPr id="7" name="Right Triangle 6"/>
          <p:cNvSpPr/>
          <p:nvPr userDrawn="1"/>
        </p:nvSpPr>
        <p:spPr>
          <a:xfrm rot="10800000">
            <a:off x="8629651" y="-27449"/>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6629400" y="304800"/>
            <a:ext cx="0" cy="579120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395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3854E-AC94-4C36-AA10-95F38626D3E2}" type="datetime1">
              <a:rPr lang="en-US" smtClean="0"/>
              <a:t>3/6/2014</a:t>
            </a:fld>
            <a:endParaRPr lang="en-US"/>
          </a:p>
        </p:txBody>
      </p:sp>
      <p:sp>
        <p:nvSpPr>
          <p:cNvPr id="3" name="Footer Placeholder 2"/>
          <p:cNvSpPr>
            <a:spLocks noGrp="1"/>
          </p:cNvSpPr>
          <p:nvPr>
            <p:ph type="ftr" sz="quarter" idx="11"/>
          </p:nvPr>
        </p:nvSpPr>
        <p:spPr/>
        <p:txBody>
          <a:bodyPr/>
          <a:lstStyle/>
          <a:p>
            <a:r>
              <a:rPr lang="en-US" smtClean="0"/>
              <a:t>Farm Credit Mid-America </a:t>
            </a:r>
            <a:endParaRPr lang="en-US"/>
          </a:p>
        </p:txBody>
      </p:sp>
      <p:sp>
        <p:nvSpPr>
          <p:cNvPr id="4" name="Slide Number Placeholder 3"/>
          <p:cNvSpPr>
            <a:spLocks noGrp="1"/>
          </p:cNvSpPr>
          <p:nvPr>
            <p:ph type="sldNum" sz="quarter" idx="12"/>
          </p:nvPr>
        </p:nvSpPr>
        <p:spPr/>
        <p:txBody>
          <a:bodyPr/>
          <a:lstStyle/>
          <a:p>
            <a:fld id="{2CB54EE5-10A4-427D-8528-5D2D5C8831CB}" type="slidenum">
              <a:rPr lang="en-US" smtClean="0"/>
              <a:t>‹#›</a:t>
            </a:fld>
            <a:endParaRPr lang="en-US"/>
          </a:p>
        </p:txBody>
      </p:sp>
      <p:sp>
        <p:nvSpPr>
          <p:cNvPr id="5" name="Right Triangle 4"/>
          <p:cNvSpPr/>
          <p:nvPr userDrawn="1"/>
        </p:nvSpPr>
        <p:spPr>
          <a:xfrm rot="5400000">
            <a:off x="-38100" y="-114299"/>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51975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fixed image - paint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8E14E9E-A796-4894-B944-01938D6E8FA0}"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8" name="Content Placeholder 3"/>
          <p:cNvSpPr>
            <a:spLocks noGrp="1"/>
          </p:cNvSpPr>
          <p:nvPr>
            <p:ph sz="half" idx="2"/>
          </p:nvPr>
        </p:nvSpPr>
        <p:spPr>
          <a:xfrm>
            <a:off x="457200" y="609601"/>
            <a:ext cx="4038600" cy="5516563"/>
          </a:xfrm>
        </p:spPr>
        <p:txBody>
          <a:bodyPr/>
          <a:lstStyle>
            <a:lvl1pPr marL="0" indent="0">
              <a:buNone/>
              <a:defRPr sz="2400" b="1">
                <a:solidFill>
                  <a:srgbClr val="5E9732"/>
                </a:solidFill>
              </a:defRPr>
            </a:lvl1pPr>
            <a:lvl2pPr>
              <a:defRPr sz="2000">
                <a:latin typeface="Georgia" pitchFamily="18" charset="0"/>
              </a:defRPr>
            </a:lvl2pPr>
            <a:lvl3pPr>
              <a:defRPr sz="18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ight Triangle 9"/>
          <p:cNvSpPr/>
          <p:nvPr userDrawn="1"/>
        </p:nvSpPr>
        <p:spPr>
          <a:xfrm rot="5400000">
            <a:off x="35711" y="-36977"/>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88829" y="959448"/>
            <a:ext cx="4399747" cy="4351397"/>
          </a:xfrm>
          <a:prstGeom prst="rect">
            <a:avLst/>
          </a:prstGeom>
        </p:spPr>
      </p:pic>
    </p:spTree>
    <p:extLst>
      <p:ext uri="{BB962C8B-B14F-4D97-AF65-F5344CB8AC3E}">
        <p14:creationId xmlns:p14="http://schemas.microsoft.com/office/powerpoint/2010/main" val="7454037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nsumer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450"/>
            <a:ext cx="9144000" cy="6096000"/>
          </a:xfrm>
          <a:prstGeom prst="rect">
            <a:avLst/>
          </a:prstGeom>
        </p:spPr>
      </p:pic>
      <p:sp>
        <p:nvSpPr>
          <p:cNvPr id="3" name="Date Placeholder 2"/>
          <p:cNvSpPr>
            <a:spLocks noGrp="1"/>
          </p:cNvSpPr>
          <p:nvPr>
            <p:ph type="dt" sz="half" idx="10"/>
          </p:nvPr>
        </p:nvSpPr>
        <p:spPr/>
        <p:txBody>
          <a:bodyPr/>
          <a:lstStyle/>
          <a:p>
            <a:fld id="{C0CDDAD0-9CF8-4DD6-BBE8-16C49F08A68A}"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7" name="Title 1"/>
          <p:cNvSpPr>
            <a:spLocks noGrp="1"/>
          </p:cNvSpPr>
          <p:nvPr>
            <p:ph type="ctrTitle"/>
          </p:nvPr>
        </p:nvSpPr>
        <p:spPr>
          <a:xfrm>
            <a:off x="304800" y="3048001"/>
            <a:ext cx="4876800" cy="2362199"/>
          </a:xfrm>
        </p:spPr>
        <p:txBody>
          <a:bodyPr/>
          <a:lstStyle>
            <a:lvl1pPr algn="l">
              <a:defRPr b="1">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304799" y="5105400"/>
            <a:ext cx="4876801" cy="1981200"/>
          </a:xfrm>
        </p:spPr>
        <p:txBody>
          <a:bodyPr>
            <a:normAutofit/>
          </a:bodyPr>
          <a:lstStyle>
            <a:lvl1pPr marL="0" indent="0" algn="l">
              <a:buNone/>
              <a:defRPr sz="2000">
                <a:solidFill>
                  <a:schemeClr val="bg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601239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fixed image - plant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E65EC95-1E8D-44D8-94A0-E6A19914F265}"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10" name="Content Placeholder 3"/>
          <p:cNvSpPr>
            <a:spLocks noGrp="1"/>
          </p:cNvSpPr>
          <p:nvPr>
            <p:ph sz="half" idx="2"/>
          </p:nvPr>
        </p:nvSpPr>
        <p:spPr>
          <a:xfrm>
            <a:off x="457200" y="609601"/>
            <a:ext cx="4998115" cy="5516563"/>
          </a:xfrm>
        </p:spPr>
        <p:txBody>
          <a:bodyPr/>
          <a:lstStyle>
            <a:lvl1pPr marL="0" indent="0">
              <a:buNone/>
              <a:defRPr sz="2400" b="1">
                <a:solidFill>
                  <a:srgbClr val="5E9732"/>
                </a:solidFill>
              </a:defRPr>
            </a:lvl1pPr>
            <a:lvl2pPr>
              <a:defRPr sz="2000">
                <a:latin typeface="Georgia" pitchFamily="18" charset="0"/>
              </a:defRPr>
            </a:lvl2pPr>
            <a:lvl3pPr>
              <a:defRPr sz="18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ight Triangle 10"/>
          <p:cNvSpPr/>
          <p:nvPr userDrawn="1"/>
        </p:nvSpPr>
        <p:spPr>
          <a:xfrm rot="5400000">
            <a:off x="32571" y="-41739"/>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094" r="13985"/>
          <a:stretch/>
        </p:blipFill>
        <p:spPr>
          <a:xfrm>
            <a:off x="5608091" y="1585561"/>
            <a:ext cx="3073244" cy="2880375"/>
          </a:xfrm>
          <a:prstGeom prst="rect">
            <a:avLst/>
          </a:prstGeom>
        </p:spPr>
      </p:pic>
    </p:spTree>
    <p:extLst>
      <p:ext uri="{BB962C8B-B14F-4D97-AF65-F5344CB8AC3E}">
        <p14:creationId xmlns:p14="http://schemas.microsoft.com/office/powerpoint/2010/main" val="22468058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fixed image - cor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BDD82F-D393-4205-94E5-D53820072993}"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6" name="Content Placeholder 3"/>
          <p:cNvSpPr>
            <a:spLocks noGrp="1"/>
          </p:cNvSpPr>
          <p:nvPr>
            <p:ph sz="half" idx="2"/>
          </p:nvPr>
        </p:nvSpPr>
        <p:spPr>
          <a:xfrm>
            <a:off x="457200" y="609601"/>
            <a:ext cx="4038600" cy="5516563"/>
          </a:xfrm>
        </p:spPr>
        <p:txBody>
          <a:bodyPr/>
          <a:lstStyle>
            <a:lvl1pPr marL="0" indent="0">
              <a:buNone/>
              <a:defRPr sz="2400" b="1">
                <a:solidFill>
                  <a:srgbClr val="5E9732"/>
                </a:solidFill>
                <a:latin typeface="+mn-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ight Triangle 6"/>
          <p:cNvSpPr/>
          <p:nvPr userDrawn="1"/>
        </p:nvSpPr>
        <p:spPr>
          <a:xfrm rot="5400000">
            <a:off x="-38100" y="-114299"/>
            <a:ext cx="533400" cy="609600"/>
          </a:xfrm>
          <a:prstGeom prst="rtTriangle">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52751"/>
          <a:stretch/>
        </p:blipFill>
        <p:spPr>
          <a:xfrm>
            <a:off x="5839365" y="433410"/>
            <a:ext cx="1986291" cy="5465076"/>
          </a:xfrm>
          <a:prstGeom prst="rect">
            <a:avLst/>
          </a:prstGeom>
        </p:spPr>
      </p:pic>
    </p:spTree>
    <p:extLst>
      <p:ext uri="{BB962C8B-B14F-4D97-AF65-F5344CB8AC3E}">
        <p14:creationId xmlns:p14="http://schemas.microsoft.com/office/powerpoint/2010/main" val="24434409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Cattle tag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E2187D0-FB99-472F-9DDD-7F2F889A417B}" type="datetime1">
              <a:rPr lang="en-US" smtClean="0"/>
              <a:t>3/6/2014</a:t>
            </a:fld>
            <a:endParaRPr lang="en-US"/>
          </a:p>
        </p:txBody>
      </p:sp>
      <p:sp>
        <p:nvSpPr>
          <p:cNvPr id="4" name="Footer Placeholder 3"/>
          <p:cNvSpPr>
            <a:spLocks noGrp="1"/>
          </p:cNvSpPr>
          <p:nvPr>
            <p:ph type="ftr" sz="quarter" idx="11"/>
          </p:nvPr>
        </p:nvSpPr>
        <p:spPr/>
        <p:txBody>
          <a:bodyPr/>
          <a:lstStyle/>
          <a:p>
            <a:r>
              <a:rPr lang="en-US" smtClean="0"/>
              <a:t>Farm Credit Mid-America </a:t>
            </a:r>
            <a:endParaRPr lang="en-US"/>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a:p>
        </p:txBody>
      </p:sp>
      <p:cxnSp>
        <p:nvCxnSpPr>
          <p:cNvPr id="10" name="Straight Connector 9"/>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1438275"/>
            <a:ext cx="82296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261" y="1711049"/>
            <a:ext cx="2646844" cy="4234950"/>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6231" y="1727135"/>
            <a:ext cx="2646844" cy="4234950"/>
          </a:xfrm>
          <a:prstGeom prst="rect">
            <a:avLst/>
          </a:prstGeom>
        </p:spPr>
      </p:pic>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6606" y="1727135"/>
            <a:ext cx="2646844" cy="4234950"/>
          </a:xfrm>
          <a:prstGeom prst="rect">
            <a:avLst/>
          </a:prstGeom>
        </p:spPr>
      </p:pic>
      <p:sp>
        <p:nvSpPr>
          <p:cNvPr id="15" name="Title 1"/>
          <p:cNvSpPr txBox="1">
            <a:spLocks/>
          </p:cNvSpPr>
          <p:nvPr userDrawn="1"/>
        </p:nvSpPr>
        <p:spPr>
          <a:xfrm>
            <a:off x="716250" y="5002385"/>
            <a:ext cx="2356735" cy="69129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1" kern="1200">
                <a:solidFill>
                  <a:schemeClr val="tx1"/>
                </a:solidFill>
                <a:latin typeface="+mj-lt"/>
                <a:ea typeface="+mj-ea"/>
                <a:cs typeface="+mj-cs"/>
              </a:defRPr>
            </a:lvl1pPr>
          </a:lstStyle>
          <a:p>
            <a:endParaRPr lang="en-US" sz="1600" dirty="0"/>
          </a:p>
        </p:txBody>
      </p:sp>
    </p:spTree>
    <p:extLst>
      <p:ext uri="{BB962C8B-B14F-4D97-AF65-F5344CB8AC3E}">
        <p14:creationId xmlns:p14="http://schemas.microsoft.com/office/powerpoint/2010/main" val="420959834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lock ">
    <p:spTree>
      <p:nvGrpSpPr>
        <p:cNvPr id="1" name=""/>
        <p:cNvGrpSpPr/>
        <p:nvPr/>
      </p:nvGrpSpPr>
      <p:grpSpPr>
        <a:xfrm>
          <a:off x="0" y="0"/>
          <a:ext cx="0" cy="0"/>
          <a:chOff x="0" y="0"/>
          <a:chExt cx="0" cy="0"/>
        </a:xfrm>
      </p:grpSpPr>
      <p:sp>
        <p:nvSpPr>
          <p:cNvPr id="2" name="Title 1"/>
          <p:cNvSpPr>
            <a:spLocks noGrp="1"/>
          </p:cNvSpPr>
          <p:nvPr>
            <p:ph type="title"/>
          </p:nvPr>
        </p:nvSpPr>
        <p:spPr>
          <a:xfrm>
            <a:off x="457200" y="587030"/>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044E14-4542-4057-B3A7-FFB5F818AE8A}"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lvl1pPr algn="l">
              <a:defRPr/>
            </a:lvl1pPr>
          </a:lstStyle>
          <a:p>
            <a:fld id="{2CB54EE5-10A4-427D-8528-5D2D5C8831CB}" type="slidenum">
              <a:rPr lang="en-US" smtClean="0"/>
              <a:pPr/>
              <a:t>‹#›</a:t>
            </a:fld>
            <a:endParaRPr lang="en-US" dirty="0"/>
          </a:p>
        </p:txBody>
      </p:sp>
      <p:sp>
        <p:nvSpPr>
          <p:cNvPr id="24" name="Rectangle 23"/>
          <p:cNvSpPr/>
          <p:nvPr userDrawn="1"/>
        </p:nvSpPr>
        <p:spPr>
          <a:xfrm>
            <a:off x="461211" y="1828799"/>
            <a:ext cx="2514600" cy="3657600"/>
          </a:xfrm>
          <a:prstGeom prst="rect">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p:cNvSpPr/>
          <p:nvPr userDrawn="1"/>
        </p:nvSpPr>
        <p:spPr>
          <a:xfrm rot="5400000">
            <a:off x="474893" y="1662719"/>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3276600" y="1828800"/>
            <a:ext cx="2514600" cy="3657600"/>
          </a:xfrm>
          <a:prstGeom prst="rect">
            <a:avLst/>
          </a:prstGeom>
          <a:solidFill>
            <a:srgbClr val="2F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userDrawn="1"/>
        </p:nvSpPr>
        <p:spPr>
          <a:xfrm rot="5400000">
            <a:off x="3204559" y="1719868"/>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6172200" y="1828800"/>
            <a:ext cx="2514600" cy="3657600"/>
          </a:xfrm>
          <a:prstGeom prst="rect">
            <a:avLst/>
          </a:prstGeom>
          <a:solidFill>
            <a:srgbClr val="F3E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p:cNvSpPr/>
          <p:nvPr userDrawn="1"/>
        </p:nvSpPr>
        <p:spPr>
          <a:xfrm rot="5400000">
            <a:off x="6109684" y="1722668"/>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457200" y="1447800"/>
            <a:ext cx="82296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6127750"/>
            <a:ext cx="822960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6006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block thin  - tan ">
    <p:spTree>
      <p:nvGrpSpPr>
        <p:cNvPr id="1" name=""/>
        <p:cNvGrpSpPr/>
        <p:nvPr/>
      </p:nvGrpSpPr>
      <p:grpSpPr>
        <a:xfrm>
          <a:off x="0" y="0"/>
          <a:ext cx="0" cy="0"/>
          <a:chOff x="0" y="0"/>
          <a:chExt cx="0" cy="0"/>
        </a:xfrm>
      </p:grpSpPr>
      <p:sp>
        <p:nvSpPr>
          <p:cNvPr id="13" name="Rectangle 12"/>
          <p:cNvSpPr/>
          <p:nvPr userDrawn="1"/>
        </p:nvSpPr>
        <p:spPr>
          <a:xfrm>
            <a:off x="385857" y="433411"/>
            <a:ext cx="2381111" cy="5722344"/>
          </a:xfrm>
          <a:prstGeom prst="rect">
            <a:avLst/>
          </a:prstGeom>
          <a:solidFill>
            <a:srgbClr val="F3E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B799EE29-971F-45D0-B18E-7EC231C82F69}"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26" name="Content Placeholder 3"/>
          <p:cNvSpPr>
            <a:spLocks noGrp="1"/>
          </p:cNvSpPr>
          <p:nvPr>
            <p:ph sz="half" idx="2"/>
          </p:nvPr>
        </p:nvSpPr>
        <p:spPr>
          <a:xfrm>
            <a:off x="3227825" y="702245"/>
            <a:ext cx="5420875" cy="5250427"/>
          </a:xfrm>
        </p:spPr>
        <p:txBody>
          <a:bodyPr>
            <a:normAutofit/>
          </a:bodyPr>
          <a:lstStyle>
            <a:lvl1pPr marL="0" indent="0">
              <a:buNone/>
              <a:defRPr sz="2400">
                <a:latin typeface="Georgia" pitchFamily="18"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cxnSp>
        <p:nvCxnSpPr>
          <p:cNvPr id="12" name="Straight Connector 11"/>
          <p:cNvCxnSpPr/>
          <p:nvPr userDrawn="1"/>
        </p:nvCxnSpPr>
        <p:spPr>
          <a:xfrm flipV="1">
            <a:off x="2958991" y="114300"/>
            <a:ext cx="0" cy="617220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16" name="Right Triangle 15"/>
          <p:cNvSpPr/>
          <p:nvPr userDrawn="1"/>
        </p:nvSpPr>
        <p:spPr>
          <a:xfrm rot="5400000">
            <a:off x="384289" y="381323"/>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57506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ngle bock thin - gree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B690A0-53B5-449C-968E-7A6DFACD3E4A}"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pPr/>
              <a:t>‹#›</a:t>
            </a:fld>
            <a:endParaRPr lang="en-US" dirty="0"/>
          </a:p>
        </p:txBody>
      </p:sp>
      <p:sp>
        <p:nvSpPr>
          <p:cNvPr id="6" name="Rectangle 5"/>
          <p:cNvSpPr/>
          <p:nvPr userDrawn="1"/>
        </p:nvSpPr>
        <p:spPr>
          <a:xfrm>
            <a:off x="385857" y="433411"/>
            <a:ext cx="2381111" cy="5722344"/>
          </a:xfrm>
          <a:prstGeom prst="rect">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p:cNvSpPr>
            <a:spLocks noGrp="1"/>
          </p:cNvSpPr>
          <p:nvPr>
            <p:ph sz="half" idx="2"/>
          </p:nvPr>
        </p:nvSpPr>
        <p:spPr>
          <a:xfrm>
            <a:off x="3227825" y="702245"/>
            <a:ext cx="5420875" cy="5250427"/>
          </a:xfrm>
        </p:spPr>
        <p:txBody>
          <a:bodyPr>
            <a:normAutofit/>
          </a:bodyPr>
          <a:lstStyle>
            <a:lvl1pPr marL="0" indent="0">
              <a:buNone/>
              <a:defRPr sz="2400">
                <a:latin typeface="Georgia" pitchFamily="18"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8" name="Right Triangle 7"/>
          <p:cNvSpPr/>
          <p:nvPr userDrawn="1"/>
        </p:nvSpPr>
        <p:spPr>
          <a:xfrm rot="5400000">
            <a:off x="384289" y="381323"/>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V="1">
            <a:off x="2958991" y="114300"/>
            <a:ext cx="0" cy="617220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4700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ngle block thin - brow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C21443A-AEF9-4E2F-B19E-2E65EF57415F}"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pPr/>
              <a:t>‹#›</a:t>
            </a:fld>
            <a:endParaRPr lang="en-US" dirty="0"/>
          </a:p>
        </p:txBody>
      </p:sp>
      <p:cxnSp>
        <p:nvCxnSpPr>
          <p:cNvPr id="6" name="Straight Connector 5"/>
          <p:cNvCxnSpPr/>
          <p:nvPr userDrawn="1"/>
        </p:nvCxnSpPr>
        <p:spPr>
          <a:xfrm flipV="1">
            <a:off x="2958991" y="114300"/>
            <a:ext cx="0" cy="617220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385857" y="433411"/>
            <a:ext cx="2381111" cy="5722344"/>
          </a:xfrm>
          <a:prstGeom prst="rect">
            <a:avLst/>
          </a:prstGeom>
          <a:solidFill>
            <a:srgbClr val="2F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a:spLocks noGrp="1"/>
          </p:cNvSpPr>
          <p:nvPr>
            <p:ph sz="half" idx="2"/>
          </p:nvPr>
        </p:nvSpPr>
        <p:spPr>
          <a:xfrm>
            <a:off x="3227825" y="702245"/>
            <a:ext cx="5420875" cy="5250427"/>
          </a:xfrm>
        </p:spPr>
        <p:txBody>
          <a:bodyPr/>
          <a:lstStyle>
            <a:lvl1pPr marL="0" indent="0">
              <a:buNone/>
              <a:defRPr sz="2800">
                <a:latin typeface="Georgia" pitchFamily="18"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9" name="Right Triangle 8"/>
          <p:cNvSpPr/>
          <p:nvPr userDrawn="1"/>
        </p:nvSpPr>
        <p:spPr>
          <a:xfrm rot="5400000">
            <a:off x="384289" y="381323"/>
            <a:ext cx="502024" cy="5293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6897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Ag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279" t="43562" b="13492"/>
          <a:stretch/>
        </p:blipFill>
        <p:spPr>
          <a:xfrm>
            <a:off x="2" y="14535"/>
            <a:ext cx="9143999" cy="6141220"/>
          </a:xfrm>
          <a:prstGeom prst="rect">
            <a:avLst/>
          </a:prstGeom>
        </p:spPr>
      </p:pic>
      <p:sp>
        <p:nvSpPr>
          <p:cNvPr id="2" name="Title 1"/>
          <p:cNvSpPr>
            <a:spLocks noGrp="1"/>
          </p:cNvSpPr>
          <p:nvPr>
            <p:ph type="title"/>
          </p:nvPr>
        </p:nvSpPr>
        <p:spPr>
          <a:xfrm>
            <a:off x="5570530" y="3313787"/>
            <a:ext cx="3573470" cy="2457919"/>
          </a:xfrm>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46ABC47-07FC-472F-B30E-9ABE6207C4EC}"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pPr/>
              <a:t>‹#›</a:t>
            </a:fld>
            <a:endParaRPr lang="en-US" dirty="0"/>
          </a:p>
        </p:txBody>
      </p:sp>
    </p:spTree>
    <p:extLst>
      <p:ext uri="{BB962C8B-B14F-4D97-AF65-F5344CB8AC3E}">
        <p14:creationId xmlns:p14="http://schemas.microsoft.com/office/powerpoint/2010/main" val="12049253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rop insurance ">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32595" b="22508"/>
          <a:stretch/>
        </p:blipFill>
        <p:spPr>
          <a:xfrm>
            <a:off x="-3307" y="-1"/>
            <a:ext cx="9147308" cy="6155755"/>
          </a:xfrm>
          <a:prstGeom prst="rect">
            <a:avLst/>
          </a:prstGeom>
        </p:spPr>
      </p:pic>
      <p:sp>
        <p:nvSpPr>
          <p:cNvPr id="2" name="Title 1"/>
          <p:cNvSpPr>
            <a:spLocks noGrp="1"/>
          </p:cNvSpPr>
          <p:nvPr>
            <p:ph type="title"/>
          </p:nvPr>
        </p:nvSpPr>
        <p:spPr>
          <a:xfrm>
            <a:off x="457200" y="3423848"/>
            <a:ext cx="4191611" cy="1848592"/>
          </a:xfrm>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B2416B5-65A1-43E6-BEFE-6BE9C5F29F2A}"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pPr/>
              <a:t>‹#›</a:t>
            </a:fld>
            <a:endParaRPr lang="en-US" dirty="0"/>
          </a:p>
        </p:txBody>
      </p:sp>
      <p:sp>
        <p:nvSpPr>
          <p:cNvPr id="7" name="Subtitle 2"/>
          <p:cNvSpPr>
            <a:spLocks noGrp="1"/>
          </p:cNvSpPr>
          <p:nvPr>
            <p:ph type="subTitle" idx="1"/>
          </p:nvPr>
        </p:nvSpPr>
        <p:spPr>
          <a:xfrm>
            <a:off x="424260" y="5377715"/>
            <a:ext cx="6400800" cy="1853381"/>
          </a:xfrm>
        </p:spPr>
        <p:txBody>
          <a:bodyPr>
            <a:normAutofit/>
          </a:bodyPr>
          <a:lstStyle>
            <a:lvl1pPr marL="0" indent="0" algn="l">
              <a:buNone/>
              <a:defRPr sz="2000">
                <a:solidFill>
                  <a:schemeClr val="bg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3832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Internal use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436"/>
          <a:stretch/>
        </p:blipFill>
        <p:spPr>
          <a:xfrm>
            <a:off x="0" y="0"/>
            <a:ext cx="9144000" cy="6168697"/>
          </a:xfrm>
          <a:prstGeom prst="rect">
            <a:avLst/>
          </a:prstGeom>
        </p:spPr>
      </p:pic>
      <p:sp>
        <p:nvSpPr>
          <p:cNvPr id="3" name="Date Placeholder 2"/>
          <p:cNvSpPr>
            <a:spLocks noGrp="1"/>
          </p:cNvSpPr>
          <p:nvPr>
            <p:ph type="dt" sz="half" idx="10"/>
          </p:nvPr>
        </p:nvSpPr>
        <p:spPr/>
        <p:txBody>
          <a:bodyPr/>
          <a:lstStyle/>
          <a:p>
            <a:fld id="{0096CA61-8881-49FC-B8FD-D49BFB726633}"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7" name="Title 1"/>
          <p:cNvSpPr>
            <a:spLocks noGrp="1"/>
          </p:cNvSpPr>
          <p:nvPr>
            <p:ph type="ctrTitle"/>
          </p:nvPr>
        </p:nvSpPr>
        <p:spPr>
          <a:xfrm>
            <a:off x="685800" y="457202"/>
            <a:ext cx="4953000" cy="2362199"/>
          </a:xfrm>
        </p:spPr>
        <p:txBody>
          <a:bodyPr/>
          <a:lstStyle>
            <a:lvl1pPr algn="l">
              <a:defRPr b="1">
                <a:solidFill>
                  <a:srgbClr val="2F1E0F"/>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685800" y="2895600"/>
            <a:ext cx="6400800" cy="1981200"/>
          </a:xfrm>
        </p:spPr>
        <p:txBody>
          <a:bodyPr>
            <a:normAutofit/>
          </a:bodyPr>
          <a:lstStyle>
            <a:lvl1pPr marL="0" indent="0" algn="l">
              <a:buNone/>
              <a:defRPr sz="2000">
                <a:solidFill>
                  <a:srgbClr val="2F1E0F"/>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2126259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Ag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56182"/>
          <a:stretch/>
        </p:blipFill>
        <p:spPr>
          <a:xfrm>
            <a:off x="0" y="0"/>
            <a:ext cx="9144000" cy="6135020"/>
          </a:xfrm>
          <a:prstGeom prst="rect">
            <a:avLst/>
          </a:prstGeom>
        </p:spPr>
      </p:pic>
      <p:sp>
        <p:nvSpPr>
          <p:cNvPr id="3" name="Date Placeholder 2"/>
          <p:cNvSpPr>
            <a:spLocks noGrp="1"/>
          </p:cNvSpPr>
          <p:nvPr>
            <p:ph type="dt" sz="half" idx="10"/>
          </p:nvPr>
        </p:nvSpPr>
        <p:spPr/>
        <p:txBody>
          <a:bodyPr/>
          <a:lstStyle/>
          <a:p>
            <a:fld id="{836EE799-0910-48F8-838B-73FCC35EAC41}"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7" name="Title 1"/>
          <p:cNvSpPr>
            <a:spLocks noGrp="1"/>
          </p:cNvSpPr>
          <p:nvPr>
            <p:ph type="ctrTitle"/>
          </p:nvPr>
        </p:nvSpPr>
        <p:spPr>
          <a:xfrm>
            <a:off x="381000" y="-76200"/>
            <a:ext cx="4953000" cy="1828800"/>
          </a:xfrm>
        </p:spPr>
        <p:txBody>
          <a:bodyPr/>
          <a:lstStyle>
            <a:lvl1pPr algn="l">
              <a:defRPr b="1">
                <a:solidFill>
                  <a:srgbClr val="2F1E0F"/>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381000" y="1828801"/>
            <a:ext cx="6400800" cy="1853381"/>
          </a:xfrm>
        </p:spPr>
        <p:txBody>
          <a:bodyPr>
            <a:normAutofit/>
          </a:bodyPr>
          <a:lstStyle>
            <a:lvl1pPr marL="0" indent="0" algn="l">
              <a:buNone/>
              <a:defRPr sz="2000">
                <a:solidFill>
                  <a:srgbClr val="2F1E0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41663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brown ">
    <p:spTree>
      <p:nvGrpSpPr>
        <p:cNvPr id="1" name=""/>
        <p:cNvGrpSpPr/>
        <p:nvPr/>
      </p:nvGrpSpPr>
      <p:grpSpPr>
        <a:xfrm>
          <a:off x="0" y="0"/>
          <a:ext cx="0" cy="0"/>
          <a:chOff x="0" y="0"/>
          <a:chExt cx="0" cy="0"/>
        </a:xfrm>
      </p:grpSpPr>
      <p:sp>
        <p:nvSpPr>
          <p:cNvPr id="7" name="Rectangle 6"/>
          <p:cNvSpPr/>
          <p:nvPr userDrawn="1"/>
        </p:nvSpPr>
        <p:spPr>
          <a:xfrm>
            <a:off x="-9982" y="-220980"/>
            <a:ext cx="9235440" cy="6400800"/>
          </a:xfrm>
          <a:prstGeom prst="rect">
            <a:avLst/>
          </a:prstGeom>
          <a:solidFill>
            <a:srgbClr val="2F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 name="Text Placeholder 2"/>
          <p:cNvSpPr>
            <a:spLocks noGrp="1"/>
          </p:cNvSpPr>
          <p:nvPr>
            <p:ph type="body" idx="1" hasCustomPrompt="1"/>
          </p:nvPr>
        </p:nvSpPr>
        <p:spPr>
          <a:xfrm>
            <a:off x="152400" y="862014"/>
            <a:ext cx="5955800" cy="1500187"/>
          </a:xfrm>
        </p:spPr>
        <p:txBody>
          <a:bodyPr anchor="b">
            <a:normAutofit/>
          </a:bodyPr>
          <a:lstStyle>
            <a:lvl1pPr marL="0" indent="0">
              <a:buNone/>
              <a:defRPr sz="3200" b="1"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title </a:t>
            </a:r>
          </a:p>
        </p:txBody>
      </p:sp>
      <p:sp>
        <p:nvSpPr>
          <p:cNvPr id="4" name="Date Placeholder 3"/>
          <p:cNvSpPr>
            <a:spLocks noGrp="1"/>
          </p:cNvSpPr>
          <p:nvPr>
            <p:ph type="dt" sz="half" idx="10"/>
          </p:nvPr>
        </p:nvSpPr>
        <p:spPr/>
        <p:txBody>
          <a:bodyPr/>
          <a:lstStyle/>
          <a:p>
            <a:fld id="{F6560AD7-9605-4065-A95E-2D87BAB9871B}" type="datetime1">
              <a:rPr lang="en-US" smtClean="0"/>
              <a:t>3/6/2014</a:t>
            </a:fld>
            <a:endParaRPr lang="en-US"/>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a:t>
            </a:fld>
            <a:endParaRPr lang="en-US"/>
          </a:p>
        </p:txBody>
      </p:sp>
      <p:cxnSp>
        <p:nvCxnSpPr>
          <p:cNvPr id="9" name="Straight Connector 8"/>
          <p:cNvCxnSpPr/>
          <p:nvPr userDrawn="1"/>
        </p:nvCxnSpPr>
        <p:spPr>
          <a:xfrm>
            <a:off x="152400" y="2362200"/>
            <a:ext cx="595580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5240" y="6179820"/>
            <a:ext cx="915924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0755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 ta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678C3B2-F2A3-4106-BFA3-57FA0368387C}"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6" name="Rectangle 5"/>
          <p:cNvSpPr/>
          <p:nvPr userDrawn="1"/>
        </p:nvSpPr>
        <p:spPr>
          <a:xfrm>
            <a:off x="0" y="-220980"/>
            <a:ext cx="9144000" cy="6400800"/>
          </a:xfrm>
          <a:prstGeom prst="rect">
            <a:avLst/>
          </a:prstGeom>
          <a:solidFill>
            <a:srgbClr val="F3E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Text Placeholder 2"/>
          <p:cNvSpPr>
            <a:spLocks noGrp="1"/>
          </p:cNvSpPr>
          <p:nvPr>
            <p:ph type="body" idx="1" hasCustomPrompt="1"/>
          </p:nvPr>
        </p:nvSpPr>
        <p:spPr>
          <a:xfrm>
            <a:off x="152401" y="862014"/>
            <a:ext cx="6071015" cy="1500187"/>
          </a:xfrm>
        </p:spPr>
        <p:txBody>
          <a:bodyPr anchor="b">
            <a:normAutofit/>
          </a:bodyPr>
          <a:lstStyle>
            <a:lvl1pPr marL="0" indent="0">
              <a:buNone/>
              <a:defRPr sz="3200" b="1">
                <a:solidFill>
                  <a:srgbClr val="5E973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title </a:t>
            </a:r>
          </a:p>
        </p:txBody>
      </p:sp>
      <p:cxnSp>
        <p:nvCxnSpPr>
          <p:cNvPr id="8" name="Straight Connector 7"/>
          <p:cNvCxnSpPr/>
          <p:nvPr userDrawn="1"/>
        </p:nvCxnSpPr>
        <p:spPr>
          <a:xfrm>
            <a:off x="152401" y="2362200"/>
            <a:ext cx="6071015"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5240" y="6179820"/>
            <a:ext cx="9159240" cy="0"/>
          </a:xfrm>
          <a:prstGeom prst="line">
            <a:avLst/>
          </a:prstGeom>
          <a:ln w="25400">
            <a:solidFill>
              <a:srgbClr val="5E97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3326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 green ">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E7A3D5-BF78-4721-9C3C-67A52C3D942C}" type="datetime1">
              <a:rPr lang="en-US" smtClean="0"/>
              <a:t>3/6/2014</a:t>
            </a:fld>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a:t>
            </a:fld>
            <a:endParaRPr lang="en-US" dirty="0"/>
          </a:p>
        </p:txBody>
      </p:sp>
      <p:sp>
        <p:nvSpPr>
          <p:cNvPr id="9" name="Rectangle 8"/>
          <p:cNvSpPr/>
          <p:nvPr userDrawn="1"/>
        </p:nvSpPr>
        <p:spPr>
          <a:xfrm>
            <a:off x="-53340" y="-220980"/>
            <a:ext cx="9235440" cy="6400800"/>
          </a:xfrm>
          <a:prstGeom prst="rect">
            <a:avLst/>
          </a:prstGeom>
          <a:solidFill>
            <a:srgbClr val="5E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Text Placeholder 2"/>
          <p:cNvSpPr>
            <a:spLocks noGrp="1"/>
          </p:cNvSpPr>
          <p:nvPr>
            <p:ph type="body" idx="1" hasCustomPrompt="1"/>
          </p:nvPr>
        </p:nvSpPr>
        <p:spPr>
          <a:xfrm>
            <a:off x="152400" y="862014"/>
            <a:ext cx="5878991" cy="1500187"/>
          </a:xfrm>
        </p:spPr>
        <p:txBody>
          <a:bodyPr anchor="b">
            <a:normAutofit/>
          </a:bodyPr>
          <a:lstStyle>
            <a:lvl1pPr marL="0" indent="0">
              <a:buNone/>
              <a:defRPr sz="3200" b="1"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title </a:t>
            </a:r>
          </a:p>
        </p:txBody>
      </p:sp>
      <p:cxnSp>
        <p:nvCxnSpPr>
          <p:cNvPr id="11" name="Straight Connector 10"/>
          <p:cNvCxnSpPr/>
          <p:nvPr userDrawn="1"/>
        </p:nvCxnSpPr>
        <p:spPr>
          <a:xfrm>
            <a:off x="152400" y="2362200"/>
            <a:ext cx="5878991"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5240" y="6179820"/>
            <a:ext cx="9159240" cy="0"/>
          </a:xfrm>
          <a:prstGeom prst="line">
            <a:avLst/>
          </a:prstGeom>
          <a:ln w="25400">
            <a:solidFill>
              <a:srgbClr val="2F1E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6213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28334" y="6289896"/>
            <a:ext cx="112880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fld id="{9BC95E42-75F2-4F6A-8A13-EC9A2A24DFB6}" type="datetime1">
              <a:rPr lang="en-US" smtClean="0"/>
              <a:t>3/6/2014</a:t>
            </a:fld>
            <a:endParaRPr lang="en-US" dirty="0"/>
          </a:p>
        </p:txBody>
      </p:sp>
      <p:sp>
        <p:nvSpPr>
          <p:cNvPr id="5" name="Footer Placeholder 4"/>
          <p:cNvSpPr>
            <a:spLocks noGrp="1"/>
          </p:cNvSpPr>
          <p:nvPr>
            <p:ph type="ftr" sz="quarter" idx="3"/>
          </p:nvPr>
        </p:nvSpPr>
        <p:spPr>
          <a:xfrm>
            <a:off x="3124200" y="6294485"/>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62665" y="6295087"/>
            <a:ext cx="7620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2CB54EE5-10A4-427D-8528-5D2D5C8831CB}" type="slidenum">
              <a:rPr lang="en-US" smtClean="0"/>
              <a:pPr/>
              <a:t>‹#›</a:t>
            </a:fld>
            <a:endParaRPr lang="en-US" dirty="0"/>
          </a:p>
        </p:txBody>
      </p:sp>
      <p:pic>
        <p:nvPicPr>
          <p:cNvPr id="11" name="Picture 10"/>
          <p:cNvPicPr>
            <a:picLocks noChangeAspect="1"/>
          </p:cNvPicPr>
          <p:nvPr userDrawn="1"/>
        </p:nvPicPr>
        <p:blipFill rotWithShape="1">
          <a:blip r:embed="rId28" cstate="print">
            <a:extLst>
              <a:ext uri="{28A0092B-C50C-407E-A947-70E740481C1C}">
                <a14:useLocalDpi xmlns:a14="http://schemas.microsoft.com/office/drawing/2010/main" val="0"/>
              </a:ext>
            </a:extLst>
          </a:blip>
          <a:srcRect l="7604" b="36952"/>
          <a:stretch/>
        </p:blipFill>
        <p:spPr>
          <a:xfrm>
            <a:off x="7696200" y="6295476"/>
            <a:ext cx="990600" cy="410117"/>
          </a:xfrm>
          <a:prstGeom prst="rect">
            <a:avLst/>
          </a:prstGeom>
        </p:spPr>
      </p:pic>
    </p:spTree>
    <p:extLst>
      <p:ext uri="{BB962C8B-B14F-4D97-AF65-F5344CB8AC3E}">
        <p14:creationId xmlns:p14="http://schemas.microsoft.com/office/powerpoint/2010/main" val="2226592293"/>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79" r:id="rId3"/>
    <p:sldLayoutId id="2147483680" r:id="rId4"/>
    <p:sldLayoutId id="2147483668" r:id="rId5"/>
    <p:sldLayoutId id="2147483669" r:id="rId6"/>
    <p:sldLayoutId id="2147483651" r:id="rId7"/>
    <p:sldLayoutId id="2147483670" r:id="rId8"/>
    <p:sldLayoutId id="2147483671" r:id="rId9"/>
    <p:sldLayoutId id="2147483660" r:id="rId10"/>
    <p:sldLayoutId id="2147483672" r:id="rId11"/>
    <p:sldLayoutId id="2147483673" r:id="rId12"/>
    <p:sldLayoutId id="2147483650" r:id="rId13"/>
    <p:sldLayoutId id="2147483652" r:id="rId14"/>
    <p:sldLayoutId id="2147483658" r:id="rId15"/>
    <p:sldLayoutId id="2147483657" r:id="rId16"/>
    <p:sldLayoutId id="2147483659" r:id="rId17"/>
    <p:sldLayoutId id="2147483655" r:id="rId18"/>
    <p:sldLayoutId id="2147483663" r:id="rId19"/>
    <p:sldLayoutId id="2147483664" r:id="rId20"/>
    <p:sldLayoutId id="2147483665" r:id="rId21"/>
    <p:sldLayoutId id="2147483654" r:id="rId22"/>
    <p:sldLayoutId id="2147483675" r:id="rId23"/>
    <p:sldLayoutId id="2147483676" r:id="rId24"/>
    <p:sldLayoutId id="2147483677" r:id="rId25"/>
    <p:sldLayoutId id="2147483678" r:id="rId26"/>
  </p:sldLayoutIdLst>
  <p:timing>
    <p:tnLst>
      <p:par>
        <p:cTn id="1" dur="indefinite" restart="never" nodeType="tmRoot"/>
      </p:par>
    </p:tnLst>
  </p:timing>
  <p:hf hd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slide" Target="slide36.xml"/></Relationships>
</file>

<file path=ppt/slides/_rels/slide13.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 Target="slide3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mailto:alston.hodge@e-farmcredit.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www.meetup.com/Louisville-Agile-Forum/" TargetMode="External"/><Relationship Id="rId4" Type="http://schemas.openxmlformats.org/officeDocument/2006/relationships/hyperlink" Target="http://www.alstonhodg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640" y="457202"/>
            <a:ext cx="6221610" cy="2362199"/>
          </a:xfrm>
        </p:spPr>
        <p:txBody>
          <a:bodyPr/>
          <a:lstStyle/>
          <a:p>
            <a:r>
              <a:rPr lang="en-US" dirty="0" smtClean="0"/>
              <a:t>Agile Cross-Pollination:</a:t>
            </a:r>
            <a:endParaRPr lang="en-US" dirty="0"/>
          </a:p>
        </p:txBody>
      </p:sp>
      <p:sp>
        <p:nvSpPr>
          <p:cNvPr id="3" name="Subtitle 2"/>
          <p:cNvSpPr>
            <a:spLocks noGrp="1"/>
          </p:cNvSpPr>
          <p:nvPr>
            <p:ph type="subTitle" idx="1"/>
          </p:nvPr>
        </p:nvSpPr>
        <p:spPr/>
        <p:txBody>
          <a:bodyPr/>
          <a:lstStyle/>
          <a:p>
            <a:r>
              <a:rPr lang="en-US" dirty="0" smtClean="0"/>
              <a:t>Growing Agile Adoption at </a:t>
            </a:r>
          </a:p>
          <a:p>
            <a:r>
              <a:rPr lang="en-US" dirty="0" smtClean="0"/>
              <a:t>Farm Credit Mid-America</a:t>
            </a:r>
            <a:endParaRPr lang="en-US" dirty="0"/>
          </a:p>
        </p:txBody>
      </p:sp>
      <p:sp>
        <p:nvSpPr>
          <p:cNvPr id="5" name="Footer Placeholder 4"/>
          <p:cNvSpPr>
            <a:spLocks noGrp="1"/>
          </p:cNvSpPr>
          <p:nvPr>
            <p:ph type="ftr" sz="quarter" idx="11"/>
          </p:nvPr>
        </p:nvSpPr>
        <p:spPr/>
        <p:txBody>
          <a:bodyPr/>
          <a:lstStyle/>
          <a:p>
            <a:r>
              <a:rPr lang="en-US" smtClean="0"/>
              <a:t>Farm Credit Mid-America </a:t>
            </a:r>
            <a:endParaRPr lang="en-US" dirty="0"/>
          </a:p>
        </p:txBody>
      </p:sp>
      <p:sp>
        <p:nvSpPr>
          <p:cNvPr id="6" name="Slide Number Placeholder 5"/>
          <p:cNvSpPr>
            <a:spLocks noGrp="1"/>
          </p:cNvSpPr>
          <p:nvPr>
            <p:ph type="sldNum" sz="quarter" idx="12"/>
          </p:nvPr>
        </p:nvSpPr>
        <p:spPr/>
        <p:txBody>
          <a:bodyPr/>
          <a:lstStyle/>
          <a:p>
            <a:fld id="{2CB54EE5-10A4-427D-8528-5D2D5C8831CB}" type="slidenum">
              <a:rPr lang="en-US" smtClean="0"/>
              <a:t>1</a:t>
            </a:fld>
            <a:endParaRPr lang="en-US" dirty="0"/>
          </a:p>
        </p:txBody>
      </p:sp>
    </p:spTree>
    <p:extLst>
      <p:ext uri="{BB962C8B-B14F-4D97-AF65-F5344CB8AC3E}">
        <p14:creationId xmlns:p14="http://schemas.microsoft.com/office/powerpoint/2010/main" val="3745462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0" y="274638"/>
            <a:ext cx="4454980" cy="5668962"/>
          </a:xfrm>
        </p:spPr>
        <p:txBody>
          <a:bodyPr>
            <a:normAutofit/>
          </a:bodyPr>
          <a:lstStyle/>
          <a:p>
            <a:r>
              <a:rPr lang="en-US" sz="3600" dirty="0" smtClean="0"/>
              <a:t>The biggest value to the IT department was…</a:t>
            </a:r>
            <a:endParaRPr lang="en-US" sz="3600" dirty="0"/>
          </a:p>
        </p:txBody>
      </p:sp>
      <p:sp>
        <p:nvSpPr>
          <p:cNvPr id="3" name="Content Placeholder 2"/>
          <p:cNvSpPr>
            <a:spLocks noGrp="1"/>
          </p:cNvSpPr>
          <p:nvPr>
            <p:ph sz="half" idx="2"/>
          </p:nvPr>
        </p:nvSpPr>
        <p:spPr>
          <a:xfrm>
            <a:off x="4610405" y="894271"/>
            <a:ext cx="4454980" cy="5069459"/>
          </a:xfrm>
        </p:spPr>
        <p:txBody>
          <a:bodyPr>
            <a:normAutofit/>
          </a:bodyPr>
          <a:lstStyle/>
          <a:p>
            <a:pPr marL="0" indent="0">
              <a:buNone/>
            </a:pPr>
            <a:r>
              <a:rPr lang="en-US" sz="3200" dirty="0" smtClean="0"/>
              <a:t>The business teams took notice of our success!</a:t>
            </a:r>
          </a:p>
          <a:p>
            <a:pPr marL="0" indent="0">
              <a:buNone/>
            </a:pPr>
            <a:endParaRPr lang="en-US" sz="3200" dirty="0"/>
          </a:p>
          <a:p>
            <a:pPr marL="0" indent="0" algn="ctr">
              <a:buNone/>
            </a:pPr>
            <a:r>
              <a:rPr lang="en-US" sz="3600" b="1" i="1" dirty="0" smtClean="0"/>
              <a:t>“Show us how you did it!”</a:t>
            </a:r>
          </a:p>
          <a:p>
            <a:pPr lvl="1"/>
            <a:endParaRPr lang="en-US" dirty="0" smtClean="0">
              <a:latin typeface="Georgia" pitchFamily="18" charset="0"/>
            </a:endParaRPr>
          </a:p>
          <a:p>
            <a:pPr marL="0" indent="0">
              <a:buNone/>
            </a:pPr>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Farm Credit Mid-America </a:t>
            </a:r>
            <a:endParaRPr lang="en-US" dirty="0"/>
          </a:p>
        </p:txBody>
      </p:sp>
      <p:sp>
        <p:nvSpPr>
          <p:cNvPr id="6" name="Slide Number Placeholder 5"/>
          <p:cNvSpPr>
            <a:spLocks noGrp="1"/>
          </p:cNvSpPr>
          <p:nvPr>
            <p:ph type="sldNum" sz="quarter" idx="12"/>
          </p:nvPr>
        </p:nvSpPr>
        <p:spPr/>
        <p:txBody>
          <a:bodyPr/>
          <a:lstStyle/>
          <a:p>
            <a:fld id="{2CB54EE5-10A4-427D-8528-5D2D5C8831CB}" type="slidenum">
              <a:rPr lang="en-US" smtClean="0"/>
              <a:t>10</a:t>
            </a:fld>
            <a:endParaRPr lang="en-US" dirty="0"/>
          </a:p>
        </p:txBody>
      </p:sp>
    </p:spTree>
    <p:extLst>
      <p:ext uri="{BB962C8B-B14F-4D97-AF65-F5344CB8AC3E}">
        <p14:creationId xmlns:p14="http://schemas.microsoft.com/office/powerpoint/2010/main" val="85113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11</a:t>
            </a:fld>
            <a:endParaRPr lang="en-US" dirty="0"/>
          </a:p>
        </p:txBody>
      </p:sp>
      <p:sp>
        <p:nvSpPr>
          <p:cNvPr id="4" name="Content Placeholder 3"/>
          <p:cNvSpPr>
            <a:spLocks noGrp="1"/>
          </p:cNvSpPr>
          <p:nvPr>
            <p:ph sz="half" idx="2"/>
          </p:nvPr>
        </p:nvSpPr>
        <p:spPr>
          <a:xfrm>
            <a:off x="270640" y="609602"/>
            <a:ext cx="7373760" cy="5162104"/>
          </a:xfrm>
        </p:spPr>
        <p:txBody>
          <a:bodyPr/>
          <a:lstStyle/>
          <a:p>
            <a:pPr>
              <a:lnSpc>
                <a:spcPct val="150000"/>
              </a:lnSpc>
            </a:pPr>
            <a:r>
              <a:rPr lang="en-US" sz="2000" dirty="0" smtClean="0">
                <a:solidFill>
                  <a:schemeClr val="accent1">
                    <a:lumMod val="40000"/>
                    <a:lumOff val="60000"/>
                  </a:schemeClr>
                </a:solidFill>
              </a:rPr>
              <a:t>Planting the Seeds of Agile Adoption</a:t>
            </a:r>
          </a:p>
          <a:p>
            <a:pPr>
              <a:lnSpc>
                <a:spcPct val="150000"/>
              </a:lnSpc>
            </a:pPr>
            <a:r>
              <a:rPr lang="en-US" dirty="0" smtClean="0"/>
              <a:t>Cross-Pollination with Business Partners</a:t>
            </a:r>
          </a:p>
        </p:txBody>
      </p:sp>
    </p:spTree>
    <p:extLst>
      <p:ext uri="{BB962C8B-B14F-4D97-AF65-F5344CB8AC3E}">
        <p14:creationId xmlns:p14="http://schemas.microsoft.com/office/powerpoint/2010/main" val="36123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 all started</a:t>
            </a:r>
            <a:endParaRPr lang="en-US" dirty="0"/>
          </a:p>
        </p:txBody>
      </p:sp>
      <p:sp>
        <p:nvSpPr>
          <p:cNvPr id="3" name="Content Placeholder 2"/>
          <p:cNvSpPr>
            <a:spLocks noGrp="1"/>
          </p:cNvSpPr>
          <p:nvPr>
            <p:ph sz="half" idx="1"/>
          </p:nvPr>
        </p:nvSpPr>
        <p:spPr/>
        <p:txBody>
          <a:bodyPr/>
          <a:lstStyle/>
          <a:p>
            <a:r>
              <a:rPr lang="en-US" dirty="0" smtClean="0">
                <a:hlinkClick r:id="rId3" action="ppaction://hlinksldjump"/>
              </a:rPr>
              <a:t>Leader Board</a:t>
            </a:r>
            <a:endParaRPr lang="en-US" dirty="0" smtClean="0"/>
          </a:p>
          <a:p>
            <a:r>
              <a:rPr lang="en-US" dirty="0" smtClean="0">
                <a:hlinkClick r:id="rId4" action="ppaction://hlinksldjump"/>
              </a:rPr>
              <a:t>Impediment </a:t>
            </a:r>
            <a:r>
              <a:rPr lang="en-US" dirty="0">
                <a:hlinkClick r:id="rId4" action="ppaction://hlinksldjump"/>
              </a:rPr>
              <a:t>B</a:t>
            </a:r>
            <a:r>
              <a:rPr lang="en-US" dirty="0" smtClean="0">
                <a:hlinkClick r:id="rId4" action="ppaction://hlinksldjump"/>
              </a:rPr>
              <a:t>oard </a:t>
            </a:r>
            <a:r>
              <a:rPr lang="en-US" dirty="0"/>
              <a:t>reflected the bottle necks in development</a:t>
            </a:r>
          </a:p>
          <a:p>
            <a:pPr lvl="1"/>
            <a:r>
              <a:rPr lang="en-US" dirty="0"/>
              <a:t>Training material not ready in time </a:t>
            </a:r>
          </a:p>
          <a:p>
            <a:pPr lvl="1"/>
            <a:r>
              <a:rPr lang="en-US" dirty="0"/>
              <a:t>Business partners not available for Demos and </a:t>
            </a:r>
            <a:r>
              <a:rPr lang="en-US" dirty="0" smtClean="0"/>
              <a:t>UAT</a:t>
            </a:r>
            <a:endParaRPr lang="en-US" dirty="0"/>
          </a:p>
          <a:p>
            <a:endParaRPr lang="en-US" dirty="0"/>
          </a:p>
        </p:txBody>
      </p:sp>
      <p:pic>
        <p:nvPicPr>
          <p:cNvPr id="7" name="Content Placeholder 6">
            <a:hlinkClick r:id="rId4" action="ppaction://hlinksldjump"/>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rot="16200000">
            <a:off x="5964942" y="4010631"/>
            <a:ext cx="2168361" cy="1619578"/>
          </a:xfrm>
        </p:spPr>
      </p:pic>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12</a:t>
            </a:fld>
            <a:endParaRPr lang="en-US"/>
          </a:p>
        </p:txBody>
      </p:sp>
      <p:pic>
        <p:nvPicPr>
          <p:cNvPr id="8" name="Picture 7">
            <a:hlinkClick r:id="rId3"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4150" y="1508749"/>
            <a:ext cx="2649945" cy="1987459"/>
          </a:xfrm>
          <a:prstGeom prst="rect">
            <a:avLst/>
          </a:prstGeom>
        </p:spPr>
      </p:pic>
    </p:spTree>
    <p:extLst>
      <p:ext uri="{BB962C8B-B14F-4D97-AF65-F5344CB8AC3E}">
        <p14:creationId xmlns:p14="http://schemas.microsoft.com/office/powerpoint/2010/main" val="7922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it all started</a:t>
            </a:r>
            <a:endParaRPr lang="en-US" dirty="0"/>
          </a:p>
        </p:txBody>
      </p:sp>
      <p:sp>
        <p:nvSpPr>
          <p:cNvPr id="3" name="Content Placeholder 2"/>
          <p:cNvSpPr>
            <a:spLocks noGrp="1"/>
          </p:cNvSpPr>
          <p:nvPr>
            <p:ph sz="half" idx="1"/>
          </p:nvPr>
        </p:nvSpPr>
        <p:spPr>
          <a:xfrm>
            <a:off x="424260" y="1623965"/>
            <a:ext cx="4038600" cy="4525963"/>
          </a:xfrm>
        </p:spPr>
        <p:txBody>
          <a:bodyPr/>
          <a:lstStyle/>
          <a:p>
            <a:r>
              <a:rPr lang="en-US" dirty="0" smtClean="0">
                <a:hlinkClick r:id="rId3" action="ppaction://hlinksldjump"/>
              </a:rPr>
              <a:t>Training</a:t>
            </a:r>
            <a:endParaRPr lang="en-US" dirty="0" smtClean="0"/>
          </a:p>
          <a:p>
            <a:r>
              <a:rPr lang="en-US" dirty="0" smtClean="0">
                <a:hlinkClick r:id="rId4" action="ppaction://hlinksldjump"/>
              </a:rPr>
              <a:t>Loan Accounting</a:t>
            </a:r>
            <a:endParaRPr lang="en-US" dirty="0" smtClean="0"/>
          </a:p>
          <a:p>
            <a:r>
              <a:rPr lang="en-US" dirty="0" smtClean="0">
                <a:hlinkClick r:id="" action="ppaction://noaction"/>
              </a:rPr>
              <a:t>Operations</a:t>
            </a:r>
            <a:endParaRPr lang="en-US" dirty="0" smtClean="0"/>
          </a:p>
          <a:p>
            <a:endParaRPr lang="en-US" dirty="0"/>
          </a:p>
        </p:txBody>
      </p:sp>
      <p:pic>
        <p:nvPicPr>
          <p:cNvPr id="7" name="Content Placeholder 6">
            <a:hlinkClick r:id="rId3" action="ppaction://hlinksldjump"/>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4341570" y="1508750"/>
            <a:ext cx="2343315" cy="1750254"/>
          </a:xfrm>
        </p:spPr>
      </p:pic>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13</a:t>
            </a:fld>
            <a:endParaRPr lang="en-US"/>
          </a:p>
        </p:txBody>
      </p:sp>
      <p:pic>
        <p:nvPicPr>
          <p:cNvPr id="8" name="Picture 7">
            <a:hlinkClick r:id="rId4"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6406" y="3083355"/>
            <a:ext cx="3239350" cy="2419515"/>
          </a:xfrm>
          <a:prstGeom prst="rect">
            <a:avLst/>
          </a:prstGeom>
        </p:spPr>
      </p:pic>
      <p:pic>
        <p:nvPicPr>
          <p:cNvPr id="10" name="Picture 2" descr="2bf3450d-7f4e-431f-8ed7-8c011fe331ab@e-farmcredit">
            <a:hlinkClick r:id="" action="ppaction://noaction"/>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1625" y="3390595"/>
            <a:ext cx="3562949" cy="2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230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all started</a:t>
            </a:r>
            <a:endParaRPr lang="en-US" dirty="0"/>
          </a:p>
        </p:txBody>
      </p:sp>
      <p:sp>
        <p:nvSpPr>
          <p:cNvPr id="3" name="Content Placeholder 2"/>
          <p:cNvSpPr>
            <a:spLocks noGrp="1"/>
          </p:cNvSpPr>
          <p:nvPr>
            <p:ph sz="half" idx="1"/>
          </p:nvPr>
        </p:nvSpPr>
        <p:spPr/>
        <p:txBody>
          <a:bodyPr/>
          <a:lstStyle/>
          <a:p>
            <a:r>
              <a:rPr lang="en-US" dirty="0" smtClean="0"/>
              <a:t>Introduced Scrum &amp; Kanban</a:t>
            </a:r>
          </a:p>
          <a:p>
            <a:r>
              <a:rPr lang="en-US" dirty="0" smtClean="0"/>
              <a:t>The Myth of Multi-tasking</a:t>
            </a:r>
          </a:p>
          <a:p>
            <a:r>
              <a:rPr lang="en-US" dirty="0" smtClean="0"/>
              <a:t>The Name Game</a:t>
            </a:r>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14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462" y="3851455"/>
            <a:ext cx="1905000" cy="1905000"/>
          </a:xfrm>
          <a:prstGeom prst="rect">
            <a:avLst/>
          </a:prstGeom>
        </p:spPr>
      </p:pic>
      <p:pic>
        <p:nvPicPr>
          <p:cNvPr id="4098" name="Picture 2" descr="http://www.mountaingoatsoftware.com/system/asset/file/25/scrum1152x87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816" y="1431940"/>
            <a:ext cx="2913833" cy="220055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298755" y="3666148"/>
            <a:ext cx="2116850" cy="2275614"/>
          </a:xfr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7462" y="2814520"/>
            <a:ext cx="2258618" cy="1868065"/>
          </a:xfrm>
          <a:prstGeom prst="rect">
            <a:avLst/>
          </a:prstGeom>
        </p:spPr>
      </p:pic>
    </p:spTree>
    <p:extLst>
      <p:ext uri="{BB962C8B-B14F-4D97-AF65-F5344CB8AC3E}">
        <p14:creationId xmlns:p14="http://schemas.microsoft.com/office/powerpoint/2010/main" val="72047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15</a:t>
            </a:fld>
            <a:endParaRPr lang="en-US" dirty="0"/>
          </a:p>
        </p:txBody>
      </p:sp>
      <p:sp>
        <p:nvSpPr>
          <p:cNvPr id="4" name="Title 3"/>
          <p:cNvSpPr>
            <a:spLocks noGrp="1"/>
          </p:cNvSpPr>
          <p:nvPr>
            <p:ph type="title"/>
          </p:nvPr>
        </p:nvSpPr>
        <p:spPr>
          <a:xfrm>
            <a:off x="232235" y="274638"/>
            <a:ext cx="4109335" cy="5668962"/>
          </a:xfrm>
        </p:spPr>
        <p:txBody>
          <a:bodyPr>
            <a:normAutofit/>
          </a:bodyPr>
          <a:lstStyle/>
          <a:p>
            <a:r>
              <a:rPr lang="en-US" sz="2800" dirty="0" smtClean="0"/>
              <a:t>Two Simple Rules </a:t>
            </a:r>
            <a:br>
              <a:rPr lang="en-US" sz="2800" dirty="0" smtClean="0"/>
            </a:br>
            <a:r>
              <a:rPr lang="en-US" sz="2800" dirty="0" smtClean="0"/>
              <a:t>of Kanban…</a:t>
            </a:r>
            <a:r>
              <a:rPr lang="en-US" sz="2400" dirty="0" smtClean="0"/>
              <a:t/>
            </a:r>
            <a:br>
              <a:rPr lang="en-US" sz="2400" dirty="0" smtClean="0"/>
            </a:br>
            <a:r>
              <a:rPr lang="en-US" sz="2400" dirty="0" smtClean="0"/>
              <a:t/>
            </a:r>
            <a:br>
              <a:rPr lang="en-US" sz="2400" dirty="0" smtClean="0"/>
            </a:br>
            <a:r>
              <a:rPr lang="en-US" sz="2000" dirty="0"/>
              <a:t/>
            </a:r>
            <a:br>
              <a:rPr lang="en-US" sz="2000" dirty="0"/>
            </a:br>
            <a:r>
              <a:rPr lang="en-US" sz="2000" dirty="0" smtClean="0"/>
              <a:t>1: Visualize your work</a:t>
            </a:r>
            <a:br>
              <a:rPr lang="en-US" sz="2000" dirty="0" smtClean="0"/>
            </a:br>
            <a:r>
              <a:rPr lang="en-US" sz="2000" dirty="0"/>
              <a:t/>
            </a:r>
            <a:br>
              <a:rPr lang="en-US" sz="2000" dirty="0"/>
            </a:br>
            <a:r>
              <a:rPr lang="en-US" sz="2000" dirty="0" smtClean="0"/>
              <a:t>2: Limit work in progress</a:t>
            </a:r>
            <a:endParaRPr lang="en-US" sz="18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28618" y="1638408"/>
            <a:ext cx="3584152" cy="3389096"/>
          </a:xfrm>
        </p:spPr>
      </p:pic>
    </p:spTree>
    <p:extLst>
      <p:ext uri="{BB962C8B-B14F-4D97-AF65-F5344CB8AC3E}">
        <p14:creationId xmlns:p14="http://schemas.microsoft.com/office/powerpoint/2010/main" val="7339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Simple</a:t>
            </a:r>
            <a:endParaRPr lang="en-US" dirty="0"/>
          </a:p>
        </p:txBody>
      </p:sp>
      <p:sp>
        <p:nvSpPr>
          <p:cNvPr id="4" name="Content Placeholder 3"/>
          <p:cNvSpPr>
            <a:spLocks noGrp="1"/>
          </p:cNvSpPr>
          <p:nvPr>
            <p:ph sz="half" idx="2"/>
          </p:nvPr>
        </p:nvSpPr>
        <p:spPr>
          <a:xfrm>
            <a:off x="4648199" y="1600201"/>
            <a:ext cx="4225161" cy="4525963"/>
          </a:xfrm>
        </p:spPr>
        <p:txBody>
          <a:bodyPr/>
          <a:lstStyle/>
          <a:p>
            <a:endParaRPr lang="en-US" dirty="0" smtClean="0"/>
          </a:p>
          <a:p>
            <a:endParaRPr lang="en-US" dirty="0"/>
          </a:p>
          <a:p>
            <a:endParaRPr lang="en-US" dirty="0" smtClean="0"/>
          </a:p>
          <a:p>
            <a:endParaRPr lang="en-US" dirty="0"/>
          </a:p>
          <a:p>
            <a:endParaRPr lang="en-US" dirty="0" smtClean="0"/>
          </a:p>
          <a:p>
            <a:pPr marL="0" indent="0">
              <a:buNone/>
            </a:pPr>
            <a:r>
              <a:rPr lang="en-US" dirty="0" smtClean="0"/>
              <a:t>  </a:t>
            </a:r>
            <a:r>
              <a:rPr lang="en-US" b="1" dirty="0" smtClean="0"/>
              <a:t>Let it evolve over time…</a:t>
            </a:r>
            <a:endParaRPr lang="en-US" b="1" dirty="0"/>
          </a:p>
        </p:txBody>
      </p:sp>
      <p:sp>
        <p:nvSpPr>
          <p:cNvPr id="5" name="Footer Placeholder 4"/>
          <p:cNvSpPr>
            <a:spLocks noGrp="1"/>
          </p:cNvSpPr>
          <p:nvPr>
            <p:ph type="ftr" sz="quarter" idx="11"/>
          </p:nvPr>
        </p:nvSpPr>
        <p:spPr/>
        <p:txBody>
          <a:bodyPr/>
          <a:lstStyle/>
          <a:p>
            <a:r>
              <a:rPr lang="en-US" smtClean="0"/>
              <a:t>Farm Credit Mid-America </a:t>
            </a:r>
            <a:endParaRPr lang="en-US"/>
          </a:p>
        </p:txBody>
      </p:sp>
      <p:sp>
        <p:nvSpPr>
          <p:cNvPr id="6" name="Slide Number Placeholder 5"/>
          <p:cNvSpPr>
            <a:spLocks noGrp="1"/>
          </p:cNvSpPr>
          <p:nvPr>
            <p:ph type="sldNum" sz="quarter" idx="12"/>
          </p:nvPr>
        </p:nvSpPr>
        <p:spPr/>
        <p:txBody>
          <a:bodyPr/>
          <a:lstStyle/>
          <a:p>
            <a:fld id="{2CB54EE5-10A4-427D-8528-5D2D5C8831CB}" type="slidenum">
              <a:rPr lang="en-US" smtClean="0"/>
              <a:t>16</a:t>
            </a:fld>
            <a:endParaRPr lang="en-US"/>
          </a:p>
        </p:txBody>
      </p:sp>
      <p:pic>
        <p:nvPicPr>
          <p:cNvPr id="7"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559090"/>
            <a:ext cx="4802430" cy="4501926"/>
          </a:xfrm>
        </p:spPr>
      </p:pic>
    </p:spTree>
    <p:extLst>
      <p:ext uri="{BB962C8B-B14F-4D97-AF65-F5344CB8AC3E}">
        <p14:creationId xmlns:p14="http://schemas.microsoft.com/office/powerpoint/2010/main" val="119941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0" y="855865"/>
            <a:ext cx="8998620" cy="5146270"/>
          </a:xfrm>
          <a:prstGeom prst="rect">
            <a:avLst/>
          </a:prstGeom>
        </p:spPr>
      </p:pic>
    </p:spTree>
    <p:extLst>
      <p:ext uri="{BB962C8B-B14F-4D97-AF65-F5344CB8AC3E}">
        <p14:creationId xmlns:p14="http://schemas.microsoft.com/office/powerpoint/2010/main" val="223221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18</a:t>
            </a:fld>
            <a:endParaRPr lang="en-US" dirty="0"/>
          </a:p>
        </p:txBody>
      </p:sp>
      <p:sp>
        <p:nvSpPr>
          <p:cNvPr id="4" name="Title 3"/>
          <p:cNvSpPr>
            <a:spLocks noGrp="1"/>
          </p:cNvSpPr>
          <p:nvPr>
            <p:ph type="title"/>
          </p:nvPr>
        </p:nvSpPr>
        <p:spPr/>
        <p:txBody>
          <a:bodyPr/>
          <a:lstStyle/>
          <a:p>
            <a:r>
              <a:rPr lang="en-US" dirty="0" smtClean="0"/>
              <a:t>Myths of </a:t>
            </a:r>
            <a:br>
              <a:rPr lang="en-US" dirty="0" smtClean="0"/>
            </a:br>
            <a:r>
              <a:rPr lang="en-US" dirty="0" smtClean="0"/>
              <a:t>Multi-tasking</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2234" y="3275381"/>
            <a:ext cx="4101413" cy="2572704"/>
          </a:xfrm>
        </p:spPr>
      </p:pic>
      <p:sp>
        <p:nvSpPr>
          <p:cNvPr id="7" name="Content Placeholder 4"/>
          <p:cNvSpPr txBox="1">
            <a:spLocks/>
          </p:cNvSpPr>
          <p:nvPr/>
        </p:nvSpPr>
        <p:spPr>
          <a:xfrm>
            <a:off x="4800601" y="894271"/>
            <a:ext cx="4040188" cy="47238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2800" dirty="0" smtClean="0"/>
              <a:t>Task switching</a:t>
            </a:r>
          </a:p>
          <a:p>
            <a:endParaRPr lang="en-US" sz="2800" dirty="0" smtClean="0"/>
          </a:p>
          <a:p>
            <a:r>
              <a:rPr lang="en-US" sz="2800" dirty="0" smtClean="0"/>
              <a:t>Reduced productivity</a:t>
            </a:r>
          </a:p>
          <a:p>
            <a:endParaRPr lang="en-US" sz="2800" dirty="0" smtClean="0"/>
          </a:p>
          <a:p>
            <a:r>
              <a:rPr lang="en-US" sz="2800" dirty="0" smtClean="0"/>
              <a:t>Reduced quality</a:t>
            </a:r>
          </a:p>
          <a:p>
            <a:endParaRPr lang="en-US" dirty="0"/>
          </a:p>
        </p:txBody>
      </p:sp>
    </p:spTree>
    <p:extLst>
      <p:ext uri="{BB962C8B-B14F-4D97-AF65-F5344CB8AC3E}">
        <p14:creationId xmlns:p14="http://schemas.microsoft.com/office/powerpoint/2010/main" val="955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19</a:t>
            </a:fld>
            <a:endParaRPr lang="en-US" dirty="0"/>
          </a:p>
        </p:txBody>
      </p:sp>
      <p:sp>
        <p:nvSpPr>
          <p:cNvPr id="4" name="Title 3"/>
          <p:cNvSpPr>
            <a:spLocks noGrp="1"/>
          </p:cNvSpPr>
          <p:nvPr>
            <p:ph type="title"/>
          </p:nvPr>
        </p:nvSpPr>
        <p:spPr>
          <a:xfrm>
            <a:off x="309045" y="274638"/>
            <a:ext cx="3994119" cy="5668962"/>
          </a:xfrm>
        </p:spPr>
        <p:txBody>
          <a:bodyPr/>
          <a:lstStyle/>
          <a:p>
            <a:r>
              <a:rPr lang="en-US" dirty="0" smtClean="0"/>
              <a:t>Want proof that it doesn’t work?</a:t>
            </a:r>
            <a:endParaRPr lang="en-US" dirty="0"/>
          </a:p>
        </p:txBody>
      </p:sp>
      <p:sp>
        <p:nvSpPr>
          <p:cNvPr id="5" name="Content Placeholder 4"/>
          <p:cNvSpPr>
            <a:spLocks noGrp="1"/>
          </p:cNvSpPr>
          <p:nvPr>
            <p:ph sz="half" idx="2"/>
          </p:nvPr>
        </p:nvSpPr>
        <p:spPr>
          <a:xfrm>
            <a:off x="4764025" y="855865"/>
            <a:ext cx="4040188" cy="4723815"/>
          </a:xfrm>
        </p:spPr>
        <p:txBody>
          <a:bodyPr/>
          <a:lstStyle/>
          <a:p>
            <a:endParaRPr lang="en-US" dirty="0" smtClean="0"/>
          </a:p>
          <a:p>
            <a:endParaRPr lang="en-US" dirty="0"/>
          </a:p>
          <a:p>
            <a:endParaRPr lang="en-US" dirty="0" smtClean="0"/>
          </a:p>
          <a:p>
            <a:endParaRPr lang="en-US" dirty="0"/>
          </a:p>
          <a:p>
            <a:endParaRPr lang="en-US" dirty="0" smtClean="0"/>
          </a:p>
          <a:p>
            <a:r>
              <a:rPr lang="en-US" sz="3200" b="1" dirty="0" smtClean="0"/>
              <a:t>The Name Game</a:t>
            </a:r>
            <a:endParaRPr lang="en-US" sz="3200" b="1" dirty="0"/>
          </a:p>
        </p:txBody>
      </p:sp>
    </p:spTree>
    <p:extLst>
      <p:ext uri="{BB962C8B-B14F-4D97-AF65-F5344CB8AC3E}">
        <p14:creationId xmlns:p14="http://schemas.microsoft.com/office/powerpoint/2010/main" val="68747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pPr/>
              <a:t>2</a:t>
            </a:fld>
            <a:endParaRPr lang="en-US" dirty="0"/>
          </a:p>
        </p:txBody>
      </p:sp>
      <p:sp>
        <p:nvSpPr>
          <p:cNvPr id="4" name="Content Placeholder 3"/>
          <p:cNvSpPr>
            <a:spLocks noGrp="1"/>
          </p:cNvSpPr>
          <p:nvPr>
            <p:ph sz="half" idx="2"/>
          </p:nvPr>
        </p:nvSpPr>
        <p:spPr>
          <a:xfrm>
            <a:off x="3227825" y="702245"/>
            <a:ext cx="5722345" cy="5250427"/>
          </a:xfrm>
        </p:spPr>
        <p:txBody>
          <a:bodyPr/>
          <a:lstStyle/>
          <a:p>
            <a:pPr marL="342900" indent="-342900">
              <a:buFont typeface="Arial" panose="020B0604020202020204" pitchFamily="34" charset="0"/>
              <a:buChar char="•"/>
            </a:pPr>
            <a:r>
              <a:rPr lang="en-US" dirty="0" smtClean="0"/>
              <a:t>$19B agriculture lending cooperative</a:t>
            </a:r>
          </a:p>
          <a:p>
            <a:pPr marL="342900" indent="-342900">
              <a:buFont typeface="Arial" panose="020B0604020202020204" pitchFamily="34" charset="0"/>
              <a:buChar char="•"/>
            </a:pPr>
            <a:r>
              <a:rPr lang="en-US" dirty="0"/>
              <a:t>95,000 farmers, agribusinesses and rural residents </a:t>
            </a:r>
            <a:r>
              <a:rPr lang="en-US" dirty="0" smtClean="0"/>
              <a:t>in IN, OH, KY </a:t>
            </a:r>
            <a:r>
              <a:rPr lang="en-US" dirty="0"/>
              <a:t>and </a:t>
            </a:r>
            <a:r>
              <a:rPr lang="en-US" dirty="0" smtClean="0"/>
              <a:t>TN</a:t>
            </a:r>
          </a:p>
          <a:p>
            <a:pPr marL="342900" indent="-342900">
              <a:buFont typeface="Arial" panose="020B0604020202020204" pitchFamily="34" charset="0"/>
              <a:buChar char="•"/>
            </a:pPr>
            <a:r>
              <a:rPr lang="en-US" dirty="0"/>
              <a:t>farm real estate financing, operating loans</a:t>
            </a:r>
            <a:r>
              <a:rPr lang="en-US" dirty="0" smtClean="0"/>
              <a:t>, </a:t>
            </a:r>
            <a:r>
              <a:rPr lang="en-US" dirty="0"/>
              <a:t>equipment &amp;</a:t>
            </a:r>
            <a:r>
              <a:rPr lang="en-US" dirty="0" smtClean="0"/>
              <a:t> </a:t>
            </a:r>
            <a:r>
              <a:rPr lang="en-US" dirty="0"/>
              <a:t>livestock </a:t>
            </a:r>
            <a:r>
              <a:rPr lang="en-US" dirty="0" smtClean="0"/>
              <a:t>loans</a:t>
            </a:r>
          </a:p>
          <a:p>
            <a:pPr marL="342900" indent="-342900">
              <a:buFont typeface="Arial" panose="020B0604020202020204" pitchFamily="34" charset="0"/>
              <a:buChar char="•"/>
            </a:pPr>
            <a:r>
              <a:rPr lang="en-US" dirty="0" smtClean="0"/>
              <a:t>Crop insurance and farm leasing</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algn="ctr"/>
            <a:r>
              <a:rPr lang="en-US" sz="3200" b="1" dirty="0" smtClean="0">
                <a:latin typeface="+mn-lt"/>
              </a:rPr>
              <a:t>We help farmers </a:t>
            </a:r>
          </a:p>
          <a:p>
            <a:pPr algn="ctr"/>
            <a:r>
              <a:rPr lang="en-US" sz="3200" b="1" dirty="0" smtClean="0">
                <a:latin typeface="+mn-lt"/>
              </a:rPr>
              <a:t>feed America!</a:t>
            </a:r>
            <a:endParaRPr lang="en-US" sz="3200" b="1" dirty="0">
              <a:latin typeface="+mn-lt"/>
            </a:endParaRPr>
          </a:p>
        </p:txBody>
      </p:sp>
      <p:sp>
        <p:nvSpPr>
          <p:cNvPr id="5" name="Rectangle 4"/>
          <p:cNvSpPr/>
          <p:nvPr/>
        </p:nvSpPr>
        <p:spPr>
          <a:xfrm>
            <a:off x="408164" y="2814520"/>
            <a:ext cx="2573135" cy="1138773"/>
          </a:xfrm>
          <a:prstGeom prst="rect">
            <a:avLst/>
          </a:prstGeom>
        </p:spPr>
        <p:txBody>
          <a:bodyPr wrap="square">
            <a:spAutoFit/>
          </a:bodyPr>
          <a:lstStyle/>
          <a:p>
            <a:pPr lvl="0">
              <a:spcBef>
                <a:spcPct val="20000"/>
              </a:spcBef>
            </a:pPr>
            <a:r>
              <a:rPr lang="en-US" sz="2000" b="1" dirty="0">
                <a:solidFill>
                  <a:srgbClr val="2F1E0F"/>
                </a:solidFill>
                <a:latin typeface="Georgia" pitchFamily="18" charset="0"/>
              </a:rPr>
              <a:t>About </a:t>
            </a:r>
            <a:endParaRPr lang="en-US" sz="2000" b="1" dirty="0" smtClean="0">
              <a:solidFill>
                <a:srgbClr val="2F1E0F"/>
              </a:solidFill>
              <a:latin typeface="Georgia" pitchFamily="18" charset="0"/>
            </a:endParaRPr>
          </a:p>
          <a:p>
            <a:pPr lvl="0">
              <a:spcBef>
                <a:spcPct val="20000"/>
              </a:spcBef>
            </a:pPr>
            <a:r>
              <a:rPr lang="en-US" sz="2000" b="1" dirty="0" smtClean="0">
                <a:solidFill>
                  <a:srgbClr val="2F1E0F"/>
                </a:solidFill>
                <a:latin typeface="Georgia" pitchFamily="18" charset="0"/>
              </a:rPr>
              <a:t>Farm </a:t>
            </a:r>
            <a:r>
              <a:rPr lang="en-US" sz="2000" b="1" dirty="0">
                <a:solidFill>
                  <a:srgbClr val="2F1E0F"/>
                </a:solidFill>
                <a:latin typeface="Georgia" pitchFamily="18" charset="0"/>
              </a:rPr>
              <a:t>Credit </a:t>
            </a:r>
            <a:endParaRPr lang="en-US" sz="2000" b="1" dirty="0" smtClean="0">
              <a:solidFill>
                <a:srgbClr val="2F1E0F"/>
              </a:solidFill>
              <a:latin typeface="Georgia" pitchFamily="18" charset="0"/>
            </a:endParaRPr>
          </a:p>
          <a:p>
            <a:pPr lvl="0">
              <a:spcBef>
                <a:spcPct val="20000"/>
              </a:spcBef>
            </a:pPr>
            <a:r>
              <a:rPr lang="en-US" sz="2000" b="1" dirty="0" smtClean="0">
                <a:solidFill>
                  <a:srgbClr val="2F1E0F"/>
                </a:solidFill>
                <a:latin typeface="Georgia" pitchFamily="18" charset="0"/>
              </a:rPr>
              <a:t>Mid-America</a:t>
            </a:r>
            <a:endParaRPr lang="en-US" sz="2000" b="1" dirty="0">
              <a:solidFill>
                <a:srgbClr val="2F1E0F"/>
              </a:solidFill>
              <a:latin typeface="Georgia" pitchFamily="18" charset="0"/>
            </a:endParaRPr>
          </a:p>
        </p:txBody>
      </p:sp>
    </p:spTree>
    <p:extLst>
      <p:ext uri="{BB962C8B-B14F-4D97-AF65-F5344CB8AC3E}">
        <p14:creationId xmlns:p14="http://schemas.microsoft.com/office/powerpoint/2010/main" val="24220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20</a:t>
            </a:fld>
            <a:endParaRPr lang="en-US" dirty="0"/>
          </a:p>
        </p:txBody>
      </p:sp>
      <p:sp>
        <p:nvSpPr>
          <p:cNvPr id="4" name="Content Placeholder 3"/>
          <p:cNvSpPr>
            <a:spLocks noGrp="1"/>
          </p:cNvSpPr>
          <p:nvPr>
            <p:ph sz="half" idx="2"/>
          </p:nvPr>
        </p:nvSpPr>
        <p:spPr>
          <a:xfrm>
            <a:off x="270641" y="609601"/>
            <a:ext cx="6720874" cy="5516563"/>
          </a:xfrm>
        </p:spPr>
        <p:txBody>
          <a:bodyPr/>
          <a:lstStyle/>
          <a:p>
            <a:pPr>
              <a:lnSpc>
                <a:spcPct val="150000"/>
              </a:lnSpc>
            </a:pPr>
            <a:r>
              <a:rPr lang="en-US" sz="2000" dirty="0">
                <a:solidFill>
                  <a:schemeClr val="accent1">
                    <a:lumMod val="40000"/>
                    <a:lumOff val="60000"/>
                  </a:schemeClr>
                </a:solidFill>
              </a:rPr>
              <a:t>Planting the Seeds of Agile Adoption</a:t>
            </a:r>
          </a:p>
          <a:p>
            <a:pPr>
              <a:lnSpc>
                <a:spcPct val="150000"/>
              </a:lnSpc>
            </a:pPr>
            <a:r>
              <a:rPr lang="en-US" sz="2000" dirty="0">
                <a:solidFill>
                  <a:schemeClr val="accent1">
                    <a:lumMod val="40000"/>
                    <a:lumOff val="60000"/>
                  </a:schemeClr>
                </a:solidFill>
              </a:rPr>
              <a:t>Cross-Pollination with Business Partners</a:t>
            </a:r>
          </a:p>
          <a:p>
            <a:pPr>
              <a:lnSpc>
                <a:spcPct val="150000"/>
              </a:lnSpc>
            </a:pPr>
            <a:r>
              <a:rPr lang="en-US" dirty="0"/>
              <a:t>The Harvest</a:t>
            </a:r>
          </a:p>
          <a:p>
            <a:endParaRPr lang="en-US" dirty="0"/>
          </a:p>
        </p:txBody>
      </p:sp>
    </p:spTree>
    <p:extLst>
      <p:ext uri="{BB962C8B-B14F-4D97-AF65-F5344CB8AC3E}">
        <p14:creationId xmlns:p14="http://schemas.microsoft.com/office/powerpoint/2010/main" val="8725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business teams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Wow, look how much work is in play!</a:t>
            </a:r>
          </a:p>
          <a:p>
            <a:pPr marL="342900" indent="-342900">
              <a:buFont typeface="Arial" panose="020B0604020202020204" pitchFamily="34" charset="0"/>
              <a:buChar char="•"/>
            </a:pPr>
            <a:r>
              <a:rPr lang="en-US" dirty="0" smtClean="0"/>
              <a:t>Are we working on the right things?</a:t>
            </a:r>
          </a:p>
          <a:p>
            <a:pPr marL="342900" indent="-342900">
              <a:buFont typeface="Arial" panose="020B0604020202020204" pitchFamily="34" charset="0"/>
              <a:buChar char="•"/>
            </a:pPr>
            <a:r>
              <a:rPr lang="en-US" dirty="0"/>
              <a:t>Some over-worked, some not.</a:t>
            </a:r>
          </a:p>
          <a:p>
            <a:pPr marL="342900" indent="-342900">
              <a:buFont typeface="Arial" panose="020B0604020202020204" pitchFamily="34" charset="0"/>
              <a:buChar char="•"/>
            </a:pPr>
            <a:r>
              <a:rPr lang="en-US" dirty="0" smtClean="0"/>
              <a:t>Easy to rollup for weekly/monthly reports.</a:t>
            </a:r>
          </a:p>
          <a:p>
            <a:pPr marL="342900" indent="-342900">
              <a:buFont typeface="Arial" panose="020B0604020202020204" pitchFamily="34" charset="0"/>
              <a:buChar char="•"/>
            </a:pPr>
            <a:r>
              <a:rPr lang="en-US" dirty="0" smtClean="0"/>
              <a:t>Do we still need weekly reports?</a:t>
            </a:r>
          </a:p>
          <a:p>
            <a:pPr marL="342900" indent="-342900">
              <a:buFont typeface="Arial" panose="020B0604020202020204" pitchFamily="34" charset="0"/>
              <a:buChar char="•"/>
            </a:pPr>
            <a:r>
              <a:rPr lang="en-US" dirty="0" smtClean="0"/>
              <a:t>Powerful tool for coaching and developing others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21</a:t>
            </a:fld>
            <a:endParaRPr lang="en-US" dirty="0"/>
          </a:p>
        </p:txBody>
      </p:sp>
    </p:spTree>
    <p:extLst>
      <p:ext uri="{BB962C8B-B14F-4D97-AF65-F5344CB8AC3E}">
        <p14:creationId xmlns:p14="http://schemas.microsoft.com/office/powerpoint/2010/main" val="16358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business team leaders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Wow, look how much work is in play</a:t>
            </a:r>
            <a:r>
              <a:rPr lang="en-US" dirty="0" smtClean="0"/>
              <a:t>!</a:t>
            </a:r>
          </a:p>
          <a:p>
            <a:pPr marL="342900" indent="-342900">
              <a:buFont typeface="Arial" panose="020B0604020202020204" pitchFamily="34" charset="0"/>
              <a:buChar char="•"/>
            </a:pPr>
            <a:r>
              <a:rPr lang="en-US" dirty="0" smtClean="0"/>
              <a:t>More sense of accountability among team mates.</a:t>
            </a:r>
          </a:p>
          <a:p>
            <a:pPr marL="342900" indent="-342900">
              <a:buFont typeface="Arial" panose="020B0604020202020204" pitchFamily="34" charset="0"/>
              <a:buChar char="•"/>
            </a:pPr>
            <a:r>
              <a:rPr lang="en-US" dirty="0" smtClean="0"/>
              <a:t>I need to help prioritize their work!</a:t>
            </a:r>
          </a:p>
          <a:p>
            <a:pPr marL="342900" indent="-342900">
              <a:buFont typeface="Arial" panose="020B0604020202020204" pitchFamily="34" charset="0"/>
              <a:buChar char="•"/>
            </a:pPr>
            <a:r>
              <a:rPr lang="en-US" dirty="0" smtClean="0"/>
              <a:t>I need to help remove impediments!</a:t>
            </a:r>
          </a:p>
          <a:p>
            <a:pPr marL="342900" indent="-342900">
              <a:buFont typeface="Arial" panose="020B0604020202020204" pitchFamily="34" charset="0"/>
              <a:buChar char="•"/>
            </a:pPr>
            <a:r>
              <a:rPr lang="en-US" dirty="0" smtClean="0"/>
              <a:t>I need to delegate more!</a:t>
            </a:r>
          </a:p>
          <a:p>
            <a:pPr marL="342900" indent="-342900">
              <a:buFont typeface="Arial" panose="020B0604020202020204" pitchFamily="34" charset="0"/>
              <a:buChar char="•"/>
            </a:pPr>
            <a:r>
              <a:rPr lang="en-US" dirty="0" smtClean="0"/>
              <a:t>Maybe I don’t need a weekly report any more!</a:t>
            </a:r>
          </a:p>
          <a:p>
            <a:pPr marL="342900" indent="-342900">
              <a:buFont typeface="Arial" panose="020B0604020202020204" pitchFamily="34" charset="0"/>
              <a:buChar char="•"/>
            </a:pPr>
            <a:r>
              <a:rPr lang="en-US" dirty="0" smtClean="0"/>
              <a:t>Maybe I don’t need a weekly staff meeting anymore!</a:t>
            </a:r>
            <a:endParaRPr lang="en-US" dirty="0"/>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22</a:t>
            </a:fld>
            <a:endParaRPr lang="en-US" dirty="0"/>
          </a:p>
        </p:txBody>
      </p:sp>
    </p:spTree>
    <p:extLst>
      <p:ext uri="{BB962C8B-B14F-4D97-AF65-F5344CB8AC3E}">
        <p14:creationId xmlns:p14="http://schemas.microsoft.com/office/powerpoint/2010/main" val="12745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60" y="318195"/>
            <a:ext cx="8229600" cy="1143000"/>
          </a:xfrm>
        </p:spPr>
        <p:txBody>
          <a:bodyPr/>
          <a:lstStyle/>
          <a:p>
            <a:r>
              <a:rPr lang="en-US" dirty="0" smtClean="0"/>
              <a:t>Benefits to business leader of leaders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Wow, look how much work is in </a:t>
            </a:r>
            <a:r>
              <a:rPr lang="en-US" dirty="0" smtClean="0"/>
              <a:t>play</a:t>
            </a:r>
            <a:r>
              <a:rPr lang="en-US" dirty="0"/>
              <a:t> </a:t>
            </a:r>
            <a:r>
              <a:rPr lang="en-US" dirty="0" smtClean="0">
                <a:sym typeface="Wingdings" panose="05000000000000000000" pitchFamily="2" charset="2"/>
              </a:rPr>
              <a:t> </a:t>
            </a:r>
            <a:endParaRPr lang="en-US" dirty="0" smtClean="0"/>
          </a:p>
          <a:p>
            <a:pPr marL="342900" indent="-342900">
              <a:buFont typeface="Arial" panose="020B0604020202020204" pitchFamily="34" charset="0"/>
              <a:buChar char="•"/>
            </a:pPr>
            <a:r>
              <a:rPr lang="en-US" dirty="0"/>
              <a:t>I need to help prioritize their work!</a:t>
            </a:r>
          </a:p>
          <a:p>
            <a:pPr marL="342900" indent="-342900">
              <a:buFont typeface="Arial" panose="020B0604020202020204" pitchFamily="34" charset="0"/>
              <a:buChar char="•"/>
            </a:pPr>
            <a:r>
              <a:rPr lang="en-US" dirty="0"/>
              <a:t>I need to help remove impediments!</a:t>
            </a:r>
          </a:p>
          <a:p>
            <a:pPr marL="342900" indent="-342900">
              <a:buFont typeface="Arial" panose="020B0604020202020204" pitchFamily="34" charset="0"/>
              <a:buChar char="•"/>
            </a:pPr>
            <a:r>
              <a:rPr lang="en-US" dirty="0"/>
              <a:t>I need to delegate more</a:t>
            </a:r>
            <a:r>
              <a:rPr lang="en-US" dirty="0" smtClean="0"/>
              <a:t>!</a:t>
            </a:r>
          </a:p>
          <a:p>
            <a:pPr marL="342900" indent="-342900">
              <a:buFont typeface="Arial" panose="020B0604020202020204" pitchFamily="34" charset="0"/>
              <a:buChar char="•"/>
            </a:pPr>
            <a:r>
              <a:rPr lang="en-US" dirty="0" smtClean="0"/>
              <a:t>I can quickly see evidence of progress.</a:t>
            </a:r>
          </a:p>
          <a:p>
            <a:pPr marL="342900" indent="-342900">
              <a:buFont typeface="Arial" panose="020B0604020202020204" pitchFamily="34" charset="0"/>
              <a:buChar char="•"/>
            </a:pPr>
            <a:r>
              <a:rPr lang="en-US" dirty="0"/>
              <a:t>I can see patterns in issues between boards.</a:t>
            </a:r>
          </a:p>
          <a:p>
            <a:pPr marL="342900" indent="-342900">
              <a:buFont typeface="Arial" panose="020B0604020202020204" pitchFamily="34" charset="0"/>
              <a:buChar char="•"/>
            </a:pPr>
            <a:r>
              <a:rPr lang="en-US" dirty="0" smtClean="0"/>
              <a:t>I can forecast milestones easier now.</a:t>
            </a:r>
            <a:endParaRPr lang="en-US" dirty="0"/>
          </a:p>
          <a:p>
            <a:pPr marL="342900" indent="-342900">
              <a:buFont typeface="Arial" panose="020B0604020202020204" pitchFamily="34" charset="0"/>
              <a:buChar char="•"/>
            </a:pPr>
            <a:r>
              <a:rPr lang="en-US" dirty="0"/>
              <a:t>I don’t need to follow-up as much as before.</a:t>
            </a:r>
          </a:p>
          <a:p>
            <a:pPr marL="342900" indent="-342900">
              <a:buFont typeface="Arial" panose="020B0604020202020204" pitchFamily="34" charset="0"/>
              <a:buChar char="•"/>
            </a:pPr>
            <a:r>
              <a:rPr lang="en-US" dirty="0" smtClean="0"/>
              <a:t>Maybe I </a:t>
            </a:r>
            <a:r>
              <a:rPr lang="en-US" dirty="0"/>
              <a:t>don’t need a weekly report </a:t>
            </a:r>
            <a:r>
              <a:rPr lang="en-US" dirty="0" smtClean="0"/>
              <a:t>anymore!</a:t>
            </a:r>
          </a:p>
          <a:p>
            <a:pPr marL="342900" indent="-342900">
              <a:buFont typeface="Arial" panose="020B0604020202020204" pitchFamily="34" charset="0"/>
              <a:buChar char="•"/>
            </a:pPr>
            <a:r>
              <a:rPr lang="en-US" dirty="0" smtClean="0"/>
              <a:t>Maybe I </a:t>
            </a:r>
            <a:r>
              <a:rPr lang="en-US" dirty="0"/>
              <a:t>don’t need a weekly staff meeting anymore!</a:t>
            </a:r>
          </a:p>
          <a:p>
            <a:pPr marL="342900" indent="-342900">
              <a:buFont typeface="Arial" panose="020B0604020202020204" pitchFamily="34" charset="0"/>
              <a:buChar char="•"/>
            </a:pPr>
            <a:endParaRPr lang="en-US" dirty="0"/>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23</a:t>
            </a:fld>
            <a:endParaRPr lang="en-US" dirty="0"/>
          </a:p>
        </p:txBody>
      </p:sp>
    </p:spTree>
    <p:extLst>
      <p:ext uri="{BB962C8B-B14F-4D97-AF65-F5344CB8AC3E}">
        <p14:creationId xmlns:p14="http://schemas.microsoft.com/office/powerpoint/2010/main" val="414885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Benefits to Application Development</a:t>
            </a:r>
            <a:endParaRPr lang="en-US" sz="2800"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Business partners allocate time to UAT and demos.</a:t>
            </a:r>
          </a:p>
          <a:p>
            <a:pPr marL="342900" indent="-342900">
              <a:buFont typeface="Arial" panose="020B0604020202020204" pitchFamily="34" charset="0"/>
              <a:buChar char="•"/>
            </a:pPr>
            <a:r>
              <a:rPr lang="en-US" dirty="0" smtClean="0"/>
              <a:t>Less re-work with business partners involved more.</a:t>
            </a:r>
          </a:p>
          <a:p>
            <a:pPr marL="342900" indent="-342900">
              <a:buFont typeface="Arial" panose="020B0604020202020204" pitchFamily="34" charset="0"/>
              <a:buChar char="•"/>
            </a:pPr>
            <a:r>
              <a:rPr lang="en-US" dirty="0" smtClean="0"/>
              <a:t>Rewarding to know we are working on what’s most important to business.</a:t>
            </a:r>
          </a:p>
          <a:p>
            <a:pPr marL="342900" indent="-342900">
              <a:buFont typeface="Arial" panose="020B0604020202020204" pitchFamily="34" charset="0"/>
              <a:buChar char="•"/>
            </a:pPr>
            <a:r>
              <a:rPr lang="en-US" dirty="0" smtClean="0"/>
              <a:t>Mutual respect and appreciation.</a:t>
            </a:r>
          </a:p>
          <a:p>
            <a:pPr marL="342900" indent="-342900">
              <a:buFont typeface="Arial" panose="020B0604020202020204" pitchFamily="34" charset="0"/>
              <a:buChar char="•"/>
            </a:pPr>
            <a:r>
              <a:rPr lang="en-US" dirty="0" smtClean="0"/>
              <a:t>Managing business partners expectations easier.</a:t>
            </a:r>
          </a:p>
          <a:p>
            <a:pPr marL="342900" indent="-342900">
              <a:buFont typeface="Arial" panose="020B0604020202020204" pitchFamily="34" charset="0"/>
              <a:buChar char="•"/>
            </a:pPr>
            <a:r>
              <a:rPr lang="en-US" dirty="0" smtClean="0"/>
              <a:t>Stronger partnership between business and </a:t>
            </a:r>
            <a:r>
              <a:rPr lang="en-US" dirty="0" err="1" smtClean="0"/>
              <a:t>AppDev</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24</a:t>
            </a:fld>
            <a:endParaRPr lang="en-US" dirty="0"/>
          </a:p>
        </p:txBody>
      </p:sp>
    </p:spTree>
    <p:extLst>
      <p:ext uri="{BB962C8B-B14F-4D97-AF65-F5344CB8AC3E}">
        <p14:creationId xmlns:p14="http://schemas.microsoft.com/office/powerpoint/2010/main" val="6261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from Leaders of leaders</a:t>
            </a:r>
            <a:endParaRPr lang="en-US" dirty="0"/>
          </a:p>
        </p:txBody>
      </p:sp>
      <p:sp>
        <p:nvSpPr>
          <p:cNvPr id="3" name="Content Placeholder 2"/>
          <p:cNvSpPr>
            <a:spLocks noGrp="1"/>
          </p:cNvSpPr>
          <p:nvPr>
            <p:ph idx="1"/>
          </p:nvPr>
        </p:nvSpPr>
        <p:spPr/>
        <p:txBody>
          <a:bodyPr/>
          <a:lstStyle/>
          <a:p>
            <a:pPr marL="1085850" lvl="1" indent="-342900">
              <a:buFont typeface="Arial" panose="020B0604020202020204" pitchFamily="34" charset="0"/>
              <a:buChar char="•"/>
            </a:pPr>
            <a:r>
              <a:rPr lang="en-US" i="1" dirty="0" smtClean="0"/>
              <a:t>“Biggest surprise was the revelation of how much work people were engaged in.  This is powerful in helping me and my leaders prioritize the work that really needs to get done.”</a:t>
            </a:r>
          </a:p>
          <a:p>
            <a:pPr marL="1085850" lvl="1" indent="-342900">
              <a:buFont typeface="Arial" panose="020B0604020202020204" pitchFamily="34" charset="0"/>
              <a:buChar char="•"/>
            </a:pPr>
            <a:endParaRPr lang="en-US" i="1" dirty="0" smtClean="0"/>
          </a:p>
          <a:p>
            <a:pPr marL="1085850" lvl="1" indent="-342900">
              <a:buFont typeface="Arial" panose="020B0604020202020204" pitchFamily="34" charset="0"/>
              <a:buChar char="•"/>
            </a:pPr>
            <a:endParaRPr lang="en-US" i="1" dirty="0"/>
          </a:p>
          <a:p>
            <a:pPr marL="1085850" lvl="1" indent="-342900">
              <a:buFont typeface="Arial" panose="020B0604020202020204" pitchFamily="34" charset="0"/>
              <a:buChar char="•"/>
            </a:pPr>
            <a:r>
              <a:rPr lang="en-US" i="1" dirty="0" smtClean="0"/>
              <a:t>“I love seeing team mates offering to help each other, when they see someone overwhelmed or falling behind. Camaraderie has improved.”</a:t>
            </a:r>
          </a:p>
          <a:p>
            <a:pPr marL="1085850" lvl="1" indent="-342900">
              <a:buFont typeface="Arial" panose="020B0604020202020204" pitchFamily="34" charset="0"/>
              <a:buChar char="•"/>
            </a:pPr>
            <a:endParaRPr lang="en-US" i="1" dirty="0" smtClean="0"/>
          </a:p>
          <a:p>
            <a:pPr marL="1085850" lvl="1" indent="-342900">
              <a:buFont typeface="Arial" panose="020B0604020202020204" pitchFamily="34" charset="0"/>
              <a:buChar char="•"/>
            </a:pPr>
            <a:endParaRPr lang="en-US" i="1" dirty="0"/>
          </a:p>
          <a:p>
            <a:pPr marL="1085850" lvl="1" indent="-342900">
              <a:buFont typeface="Arial" panose="020B0604020202020204" pitchFamily="34" charset="0"/>
              <a:buChar char="•"/>
            </a:pPr>
            <a:r>
              <a:rPr lang="en-US" i="1" dirty="0" smtClean="0"/>
              <a:t>“What a powerful tool to help us stay focus on what really matters to the business.  We can easily show how our work directly aligns to our business goals and objectives.”</a:t>
            </a:r>
            <a:endParaRPr lang="en-US" i="1"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72" y="1700775"/>
            <a:ext cx="8286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27" y="3423885"/>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65" y="5003605"/>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26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using Scrum/Kanban</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Finding and staying within our WIP limits</a:t>
            </a:r>
          </a:p>
          <a:p>
            <a:pPr marL="342900" indent="-342900">
              <a:buFont typeface="Arial" panose="020B0604020202020204" pitchFamily="34" charset="0"/>
              <a:buChar char="•"/>
            </a:pPr>
            <a:r>
              <a:rPr lang="en-US" dirty="0" smtClean="0"/>
              <a:t>Some on team still do not embrace this</a:t>
            </a:r>
          </a:p>
          <a:p>
            <a:pPr marL="342900" indent="-342900">
              <a:buFont typeface="Arial" panose="020B0604020202020204" pitchFamily="34" charset="0"/>
              <a:buChar char="•"/>
            </a:pPr>
            <a:r>
              <a:rPr lang="en-US" dirty="0" smtClean="0"/>
              <a:t>Some see the number of cards as a competition</a:t>
            </a:r>
          </a:p>
          <a:p>
            <a:pPr marL="342900" indent="-342900">
              <a:buFont typeface="Arial" panose="020B0604020202020204" pitchFamily="34" charset="0"/>
              <a:buChar char="•"/>
            </a:pPr>
            <a:r>
              <a:rPr lang="en-US" dirty="0" smtClean="0"/>
              <a:t>Some cards stay on board for a long time</a:t>
            </a:r>
          </a:p>
          <a:p>
            <a:pPr marL="342900" indent="-342900">
              <a:buFont typeface="Arial" panose="020B0604020202020204" pitchFamily="34" charset="0"/>
              <a:buChar char="•"/>
            </a:pPr>
            <a:r>
              <a:rPr lang="en-US" dirty="0" smtClean="0"/>
              <a:t>But we are a team of specialists! Can it work for us?</a:t>
            </a:r>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26</a:t>
            </a:fld>
            <a:endParaRPr lang="en-US" dirty="0"/>
          </a:p>
        </p:txBody>
      </p:sp>
    </p:spTree>
    <p:extLst>
      <p:ext uri="{BB962C8B-B14F-4D97-AF65-F5344CB8AC3E}">
        <p14:creationId xmlns:p14="http://schemas.microsoft.com/office/powerpoint/2010/main" val="10768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1787"/>
            <a:ext cx="8416160" cy="4525963"/>
          </a:xfrm>
        </p:spPr>
        <p:txBody>
          <a:bodyPr/>
          <a:lstStyle/>
          <a:p>
            <a:pPr marL="342900" indent="-342900">
              <a:buFont typeface="Arial" panose="020B0604020202020204" pitchFamily="34" charset="0"/>
              <a:buChar char="•"/>
            </a:pPr>
            <a:r>
              <a:rPr lang="en-US" dirty="0" smtClean="0"/>
              <a:t>Agile techniques are not just for Application Development.</a:t>
            </a:r>
          </a:p>
          <a:p>
            <a:pPr marL="342900" indent="-342900">
              <a:buFont typeface="Arial" panose="020B0604020202020204" pitchFamily="34" charset="0"/>
              <a:buChar char="•"/>
            </a:pPr>
            <a:r>
              <a:rPr lang="en-US" dirty="0" smtClean="0"/>
              <a:t>Value in “speaking the same language”.</a:t>
            </a:r>
          </a:p>
          <a:p>
            <a:pPr marL="342900" indent="-342900">
              <a:buFont typeface="Arial" panose="020B0604020202020204" pitchFamily="34" charset="0"/>
              <a:buChar char="•"/>
            </a:pPr>
            <a:r>
              <a:rPr lang="en-US" dirty="0" smtClean="0"/>
              <a:t>Helps keep the company (from top to bottom) focused.</a:t>
            </a:r>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27</a:t>
            </a:fld>
            <a:endParaRPr lang="en-US" dirty="0"/>
          </a:p>
        </p:txBody>
      </p:sp>
    </p:spTree>
    <p:extLst>
      <p:ext uri="{BB962C8B-B14F-4D97-AF65-F5344CB8AC3E}">
        <p14:creationId xmlns:p14="http://schemas.microsoft.com/office/powerpoint/2010/main" val="10746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Questions?</a:t>
            </a:r>
            <a:endParaRPr lang="en-US" dirty="0"/>
          </a:p>
        </p:txBody>
      </p:sp>
      <p:sp>
        <p:nvSpPr>
          <p:cNvPr id="3" name="Footer Placeholder 2"/>
          <p:cNvSpPr>
            <a:spLocks noGrp="1"/>
          </p:cNvSpPr>
          <p:nvPr>
            <p:ph type="ftr" sz="quarter" idx="11"/>
          </p:nvPr>
        </p:nvSpPr>
        <p:spPr/>
        <p:txBody>
          <a:bodyPr/>
          <a:lstStyle/>
          <a:p>
            <a:r>
              <a:rPr lang="en-US" smtClean="0"/>
              <a:t>Farm Credit Mid-America </a:t>
            </a:r>
            <a:endParaRPr lang="en-US"/>
          </a:p>
        </p:txBody>
      </p:sp>
      <p:sp>
        <p:nvSpPr>
          <p:cNvPr id="4" name="Slide Number Placeholder 3"/>
          <p:cNvSpPr>
            <a:spLocks noGrp="1"/>
          </p:cNvSpPr>
          <p:nvPr>
            <p:ph type="sldNum" sz="quarter" idx="12"/>
          </p:nvPr>
        </p:nvSpPr>
        <p:spPr/>
        <p:txBody>
          <a:bodyPr/>
          <a:lstStyle/>
          <a:p>
            <a:fld id="{2CB54EE5-10A4-427D-8528-5D2D5C8831CB}" type="slidenum">
              <a:rPr lang="en-US" smtClean="0"/>
              <a:t>28</a:t>
            </a:fld>
            <a:endParaRPr lang="en-US"/>
          </a:p>
        </p:txBody>
      </p:sp>
    </p:spTree>
    <p:extLst>
      <p:ext uri="{BB962C8B-B14F-4D97-AF65-F5344CB8AC3E}">
        <p14:creationId xmlns:p14="http://schemas.microsoft.com/office/powerpoint/2010/main" val="20159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457199" y="1601787"/>
            <a:ext cx="8454565" cy="4525963"/>
          </a:xfrm>
        </p:spPr>
        <p:txBody>
          <a:bodyPr/>
          <a:lstStyle/>
          <a:p>
            <a:endParaRPr lang="en-US" dirty="0" smtClean="0"/>
          </a:p>
          <a:p>
            <a:r>
              <a:rPr lang="en-US" b="1" dirty="0" smtClean="0"/>
              <a:t>Alston E. Hodge</a:t>
            </a:r>
          </a:p>
          <a:p>
            <a:r>
              <a:rPr lang="en-US" dirty="0"/>
              <a:t>	</a:t>
            </a:r>
            <a:r>
              <a:rPr lang="en-US" dirty="0" smtClean="0"/>
              <a:t>502-631-3175</a:t>
            </a:r>
          </a:p>
          <a:p>
            <a:r>
              <a:rPr lang="en-US" dirty="0"/>
              <a:t>	</a:t>
            </a:r>
            <a:r>
              <a:rPr lang="en-US" dirty="0" smtClean="0">
                <a:hlinkClick r:id="rId3"/>
              </a:rPr>
              <a:t>alston.hodge@e-farmcredit.com</a:t>
            </a:r>
            <a:endParaRPr lang="en-US" dirty="0" smtClean="0"/>
          </a:p>
          <a:p>
            <a:r>
              <a:rPr lang="en-US" dirty="0"/>
              <a:t>	</a:t>
            </a:r>
            <a:r>
              <a:rPr lang="en-US" dirty="0" smtClean="0"/>
              <a:t>blog: </a:t>
            </a:r>
            <a:r>
              <a:rPr lang="en-US" dirty="0" smtClean="0">
                <a:hlinkClick r:id="rId4"/>
              </a:rPr>
              <a:t>www.alstonhodge.com</a:t>
            </a:r>
            <a:endParaRPr lang="en-US" dirty="0" smtClean="0"/>
          </a:p>
          <a:p>
            <a:r>
              <a:rPr lang="en-US" dirty="0" smtClean="0"/>
              <a:t>	</a:t>
            </a:r>
            <a:r>
              <a:rPr lang="en-US" dirty="0" err="1" smtClean="0"/>
              <a:t>Meetup</a:t>
            </a:r>
            <a:r>
              <a:rPr lang="en-US" dirty="0" smtClean="0"/>
              <a:t>: </a:t>
            </a:r>
            <a:r>
              <a:rPr lang="en-US" dirty="0" smtClean="0">
                <a:hlinkClick r:id="rId5"/>
              </a:rPr>
              <a:t>www.meetup.com/Louisville-Agile-Forum/</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29</a:t>
            </a:fld>
            <a:endParaRPr lang="en-US" dirty="0"/>
          </a:p>
        </p:txBody>
      </p:sp>
    </p:spTree>
    <p:extLst>
      <p:ext uri="{BB962C8B-B14F-4D97-AF65-F5344CB8AC3E}">
        <p14:creationId xmlns:p14="http://schemas.microsoft.com/office/powerpoint/2010/main" val="1579899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3</a:t>
            </a:fld>
            <a:endParaRPr lang="en-US" dirty="0"/>
          </a:p>
        </p:txBody>
      </p:sp>
      <p:sp>
        <p:nvSpPr>
          <p:cNvPr id="4" name="Content Placeholder 3"/>
          <p:cNvSpPr>
            <a:spLocks noGrp="1"/>
          </p:cNvSpPr>
          <p:nvPr>
            <p:ph sz="half" idx="2"/>
          </p:nvPr>
        </p:nvSpPr>
        <p:spPr>
          <a:xfrm>
            <a:off x="270640" y="609601"/>
            <a:ext cx="7181735" cy="5516563"/>
          </a:xfrm>
        </p:spPr>
        <p:txBody>
          <a:bodyPr/>
          <a:lstStyle/>
          <a:p>
            <a:r>
              <a:rPr lang="en-US" dirty="0" smtClean="0"/>
              <a:t>Agenda</a:t>
            </a:r>
          </a:p>
          <a:p>
            <a:pPr marL="342900" indent="-342900">
              <a:lnSpc>
                <a:spcPct val="150000"/>
              </a:lnSpc>
              <a:buFont typeface="Arial" panose="020B0604020202020204" pitchFamily="34" charset="0"/>
              <a:buChar char="•"/>
            </a:pPr>
            <a:r>
              <a:rPr lang="en-US" sz="2000" dirty="0" smtClean="0"/>
              <a:t>Planting the Seeds of Agile Adoption</a:t>
            </a:r>
          </a:p>
          <a:p>
            <a:pPr marL="342900" indent="-342900">
              <a:lnSpc>
                <a:spcPct val="150000"/>
              </a:lnSpc>
              <a:buFont typeface="Arial" panose="020B0604020202020204" pitchFamily="34" charset="0"/>
              <a:buChar char="•"/>
            </a:pPr>
            <a:r>
              <a:rPr lang="en-US" sz="2000" dirty="0" smtClean="0"/>
              <a:t>Cross-Pollination with Business Partners</a:t>
            </a:r>
          </a:p>
          <a:p>
            <a:pPr marL="342900" indent="-342900">
              <a:lnSpc>
                <a:spcPct val="150000"/>
              </a:lnSpc>
              <a:buFont typeface="Arial" panose="020B0604020202020204" pitchFamily="34" charset="0"/>
              <a:buChar char="•"/>
            </a:pPr>
            <a:r>
              <a:rPr lang="en-US" sz="2000" dirty="0" smtClean="0"/>
              <a:t>The Harvest</a:t>
            </a:r>
            <a:endParaRPr lang="en-US" sz="2000" dirty="0"/>
          </a:p>
        </p:txBody>
      </p:sp>
    </p:spTree>
    <p:extLst>
      <p:ext uri="{BB962C8B-B14F-4D97-AF65-F5344CB8AC3E}">
        <p14:creationId xmlns:p14="http://schemas.microsoft.com/office/powerpoint/2010/main" val="285907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30</a:t>
            </a:fld>
            <a:endParaRPr lang="en-US" dirty="0"/>
          </a:p>
        </p:txBody>
      </p:sp>
      <p:sp>
        <p:nvSpPr>
          <p:cNvPr id="4" name="Text Placeholder 3"/>
          <p:cNvSpPr>
            <a:spLocks noGrp="1"/>
          </p:cNvSpPr>
          <p:nvPr>
            <p:ph type="body" idx="1"/>
          </p:nvPr>
        </p:nvSpPr>
        <p:spPr/>
        <p:txBody>
          <a:bodyPr/>
          <a:lstStyle/>
          <a:p>
            <a:r>
              <a:rPr lang="en-US" dirty="0" smtClean="0"/>
              <a:t>Sample Kanban Boards</a:t>
            </a:r>
            <a:endParaRPr lang="en-US" dirty="0"/>
          </a:p>
        </p:txBody>
      </p:sp>
    </p:spTree>
    <p:extLst>
      <p:ext uri="{BB962C8B-B14F-4D97-AF65-F5344CB8AC3E}">
        <p14:creationId xmlns:p14="http://schemas.microsoft.com/office/powerpoint/2010/main" val="421997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31</a:t>
            </a:fld>
            <a:endParaRPr lang="en-US"/>
          </a:p>
        </p:txBody>
      </p:sp>
      <p:pic>
        <p:nvPicPr>
          <p:cNvPr id="4" name="Picture 3">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898" y="-142665"/>
            <a:ext cx="9353898" cy="6986554"/>
          </a:xfrm>
          <a:prstGeom prst="rect">
            <a:avLst/>
          </a:prstGeom>
        </p:spPr>
      </p:pic>
    </p:spTree>
    <p:extLst>
      <p:ext uri="{BB962C8B-B14F-4D97-AF65-F5344CB8AC3E}">
        <p14:creationId xmlns:p14="http://schemas.microsoft.com/office/powerpoint/2010/main" val="2392811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32</a:t>
            </a:fld>
            <a:endParaRPr lang="en-US"/>
          </a:p>
        </p:txBody>
      </p:sp>
      <p:pic>
        <p:nvPicPr>
          <p:cNvPr id="4" name="Picture 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13" y="-104260"/>
            <a:ext cx="9283013" cy="6962260"/>
          </a:xfrm>
          <a:prstGeom prst="rect">
            <a:avLst/>
          </a:prstGeom>
        </p:spPr>
      </p:pic>
    </p:spTree>
    <p:extLst>
      <p:ext uri="{BB962C8B-B14F-4D97-AF65-F5344CB8AC3E}">
        <p14:creationId xmlns:p14="http://schemas.microsoft.com/office/powerpoint/2010/main" val="894918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33</a:t>
            </a:fld>
            <a:endParaRPr lang="en-US"/>
          </a:p>
        </p:txBody>
      </p:sp>
      <p:pic>
        <p:nvPicPr>
          <p:cNvPr id="1026" name="Picture 2" descr="3c5102fc-c9d4-45ca-bfd2-8a2c00e97d9b@e-farmcred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66" y="-181071"/>
            <a:ext cx="9436371" cy="70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7177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34</a:t>
            </a:fld>
            <a:endParaRPr lang="en-US"/>
          </a:p>
        </p:txBody>
      </p:sp>
      <p:pic>
        <p:nvPicPr>
          <p:cNvPr id="2050" name="Picture 2" descr="C:\Users\ahodge\Desktop\Cross-Pollination\Leaderb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 y="-1"/>
            <a:ext cx="9231807" cy="692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83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35</a:t>
            </a:fld>
            <a:endParaRPr lang="en-US"/>
          </a:p>
        </p:txBody>
      </p:sp>
      <p:pic>
        <p:nvPicPr>
          <p:cNvPr id="4" name="Content Placeholder 6">
            <a:hlinkClick r:id="" action="ppaction://noaction"/>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11" y="-65855"/>
            <a:ext cx="9327089" cy="6966530"/>
          </a:xfrm>
          <a:prstGeom prst="rect">
            <a:avLst/>
          </a:prstGeom>
        </p:spPr>
      </p:pic>
    </p:spTree>
    <p:extLst>
      <p:ext uri="{BB962C8B-B14F-4D97-AF65-F5344CB8AC3E}">
        <p14:creationId xmlns:p14="http://schemas.microsoft.com/office/powerpoint/2010/main" val="20363708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36</a:t>
            </a:fld>
            <a:endParaRPr lang="en-US"/>
          </a:p>
        </p:txBody>
      </p:sp>
      <p:pic>
        <p:nvPicPr>
          <p:cNvPr id="4" name="Content Placeholder 6">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05337" y="1005315"/>
            <a:ext cx="7857101" cy="5868574"/>
          </a:xfrm>
          <a:prstGeom prst="rect">
            <a:avLst/>
          </a:prstGeom>
        </p:spPr>
      </p:pic>
    </p:spTree>
    <p:extLst>
      <p:ext uri="{BB962C8B-B14F-4D97-AF65-F5344CB8AC3E}">
        <p14:creationId xmlns:p14="http://schemas.microsoft.com/office/powerpoint/2010/main" val="3289030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a:p>
        </p:txBody>
      </p:sp>
      <p:sp>
        <p:nvSpPr>
          <p:cNvPr id="3" name="Slide Number Placeholder 2"/>
          <p:cNvSpPr>
            <a:spLocks noGrp="1"/>
          </p:cNvSpPr>
          <p:nvPr>
            <p:ph type="sldNum" sz="quarter" idx="12"/>
          </p:nvPr>
        </p:nvSpPr>
        <p:spPr/>
        <p:txBody>
          <a:bodyPr/>
          <a:lstStyle/>
          <a:p>
            <a:fld id="{2CB54EE5-10A4-427D-8528-5D2D5C8831CB}" type="slidenum">
              <a:rPr lang="en-US" smtClean="0"/>
              <a:t>37</a:t>
            </a:fld>
            <a:endParaRPr lang="en-US"/>
          </a:p>
        </p:txBody>
      </p:sp>
      <p:pic>
        <p:nvPicPr>
          <p:cNvPr id="4" name="Picture 3">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81" y="1"/>
            <a:ext cx="9321691" cy="6962498"/>
          </a:xfrm>
          <a:prstGeom prst="rect">
            <a:avLst/>
          </a:prstGeom>
        </p:spPr>
      </p:pic>
    </p:spTree>
    <p:extLst>
      <p:ext uri="{BB962C8B-B14F-4D97-AF65-F5344CB8AC3E}">
        <p14:creationId xmlns:p14="http://schemas.microsoft.com/office/powerpoint/2010/main" val="661235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Farm Credit Mid-America </a:t>
            </a:r>
            <a:endParaRPr lang="en-US" dirty="0"/>
          </a:p>
        </p:txBody>
      </p:sp>
      <p:sp>
        <p:nvSpPr>
          <p:cNvPr id="3" name="Slide Number Placeholder 2"/>
          <p:cNvSpPr>
            <a:spLocks noGrp="1"/>
          </p:cNvSpPr>
          <p:nvPr>
            <p:ph type="sldNum" sz="quarter" idx="12"/>
          </p:nvPr>
        </p:nvSpPr>
        <p:spPr/>
        <p:txBody>
          <a:bodyPr/>
          <a:lstStyle/>
          <a:p>
            <a:fld id="{2CB54EE5-10A4-427D-8528-5D2D5C8831CB}" type="slidenum">
              <a:rPr lang="en-US" smtClean="0"/>
              <a:t>4</a:t>
            </a:fld>
            <a:endParaRPr lang="en-US" dirty="0"/>
          </a:p>
        </p:txBody>
      </p:sp>
      <p:sp>
        <p:nvSpPr>
          <p:cNvPr id="4" name="Content Placeholder 3"/>
          <p:cNvSpPr>
            <a:spLocks noGrp="1"/>
          </p:cNvSpPr>
          <p:nvPr>
            <p:ph sz="half" idx="2"/>
          </p:nvPr>
        </p:nvSpPr>
        <p:spPr>
          <a:xfrm>
            <a:off x="270640" y="1163104"/>
            <a:ext cx="6682470" cy="3763691"/>
          </a:xfrm>
        </p:spPr>
        <p:txBody>
          <a:bodyPr>
            <a:normAutofit/>
          </a:bodyPr>
          <a:lstStyle/>
          <a:p>
            <a:pPr>
              <a:lnSpc>
                <a:spcPct val="150000"/>
              </a:lnSpc>
            </a:pPr>
            <a:r>
              <a:rPr lang="en-US" dirty="0" smtClean="0"/>
              <a:t>Planting the Seeds of Agile Adoption</a:t>
            </a:r>
          </a:p>
        </p:txBody>
      </p:sp>
    </p:spTree>
    <p:extLst>
      <p:ext uri="{BB962C8B-B14F-4D97-AF65-F5344CB8AC3E}">
        <p14:creationId xmlns:p14="http://schemas.microsoft.com/office/powerpoint/2010/main" val="36123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Adoption</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smtClean="0"/>
              <a:t>2008</a:t>
            </a:r>
          </a:p>
          <a:p>
            <a:pPr marL="1085850" lvl="1" indent="-342900">
              <a:buFont typeface="Arial" panose="020B0604020202020204" pitchFamily="34" charset="0"/>
              <a:buChar char="•"/>
            </a:pPr>
            <a:r>
              <a:rPr lang="en-US" dirty="0"/>
              <a:t>B</a:t>
            </a:r>
            <a:r>
              <a:rPr lang="en-US" dirty="0" smtClean="0"/>
              <a:t>egan with one pilot project using a CSM</a:t>
            </a:r>
          </a:p>
          <a:p>
            <a:pPr marL="1085850" lvl="1" indent="-342900">
              <a:buFont typeface="Arial" panose="020B0604020202020204" pitchFamily="34" charset="0"/>
              <a:buChar char="•"/>
            </a:pPr>
            <a:r>
              <a:rPr lang="en-US" dirty="0" smtClean="0"/>
              <a:t>“By the Book”, focusing on technique</a:t>
            </a:r>
          </a:p>
          <a:p>
            <a:pPr marL="1085850" lvl="1" indent="-342900">
              <a:buFont typeface="Arial" panose="020B0604020202020204" pitchFamily="34" charset="0"/>
              <a:buChar char="•"/>
            </a:pPr>
            <a:r>
              <a:rPr lang="en-US" dirty="0" smtClean="0"/>
              <a:t>Functional managers for QAs, BAs and developers</a:t>
            </a:r>
          </a:p>
          <a:p>
            <a:pPr marL="342900" indent="-342900">
              <a:buFont typeface="Arial" panose="020B0604020202020204" pitchFamily="34" charset="0"/>
              <a:buChar char="•"/>
            </a:pPr>
            <a:r>
              <a:rPr lang="en-US" dirty="0" smtClean="0"/>
              <a:t>2009</a:t>
            </a:r>
          </a:p>
          <a:p>
            <a:pPr marL="1085850" lvl="1" indent="-342900">
              <a:buFont typeface="Arial" panose="020B0604020202020204" pitchFamily="34" charset="0"/>
              <a:buChar char="•"/>
            </a:pPr>
            <a:r>
              <a:rPr lang="en-US" dirty="0" smtClean="0"/>
              <a:t>Trained all team mates in Scrum</a:t>
            </a:r>
          </a:p>
          <a:p>
            <a:pPr marL="1085850" lvl="1" indent="-342900">
              <a:buFont typeface="Arial" panose="020B0604020202020204" pitchFamily="34" charset="0"/>
              <a:buChar char="•"/>
            </a:pPr>
            <a:r>
              <a:rPr lang="en-US" dirty="0" smtClean="0"/>
              <a:t>Procured </a:t>
            </a:r>
            <a:r>
              <a:rPr lang="en-US" dirty="0" err="1" smtClean="0"/>
              <a:t>VersionOne</a:t>
            </a:r>
            <a:r>
              <a:rPr lang="en-US" dirty="0" smtClean="0"/>
              <a:t> tool</a:t>
            </a:r>
          </a:p>
          <a:p>
            <a:pPr marL="1085850" lvl="1" indent="-342900">
              <a:buFont typeface="Arial" panose="020B0604020202020204" pitchFamily="34" charset="0"/>
              <a:buChar char="•"/>
            </a:pPr>
            <a:r>
              <a:rPr lang="en-US" dirty="0" smtClean="0"/>
              <a:t>Director implemented “Story Points per Developer”</a:t>
            </a:r>
          </a:p>
          <a:p>
            <a:pPr marL="342900" indent="-342900">
              <a:buFont typeface="Arial" panose="020B0604020202020204" pitchFamily="34" charset="0"/>
              <a:buChar char="•"/>
            </a:pPr>
            <a:r>
              <a:rPr lang="en-US" dirty="0" smtClean="0"/>
              <a:t>2010</a:t>
            </a:r>
          </a:p>
          <a:p>
            <a:pPr marL="1085850" lvl="1" indent="-342900">
              <a:buFont typeface="Arial" panose="020B0604020202020204" pitchFamily="34" charset="0"/>
              <a:buChar char="•"/>
            </a:pPr>
            <a:r>
              <a:rPr lang="en-US" dirty="0" smtClean="0"/>
              <a:t>More training</a:t>
            </a:r>
          </a:p>
          <a:p>
            <a:pPr marL="1085850" lvl="1" indent="-342900">
              <a:buFont typeface="Arial" panose="020B0604020202020204" pitchFamily="34" charset="0"/>
              <a:buChar char="•"/>
            </a:pPr>
            <a:r>
              <a:rPr lang="en-US" dirty="0" smtClean="0"/>
              <a:t>Work assigned, not volunteered by team mates</a:t>
            </a:r>
          </a:p>
          <a:p>
            <a:pPr marL="1085850" lvl="1" indent="-342900">
              <a:buFont typeface="Arial" panose="020B0604020202020204" pitchFamily="34" charset="0"/>
              <a:buChar char="•"/>
            </a:pPr>
            <a:r>
              <a:rPr lang="en-US" dirty="0" smtClean="0"/>
              <a:t>Story sizes start to grow (13, 20+)</a:t>
            </a:r>
          </a:p>
          <a:p>
            <a:pPr marL="1085850" lvl="1"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1085850" lvl="1"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5</a:t>
            </a:fld>
            <a:endParaRPr lang="en-US" dirty="0"/>
          </a:p>
        </p:txBody>
      </p:sp>
    </p:spTree>
    <p:extLst>
      <p:ext uri="{BB962C8B-B14F-4D97-AF65-F5344CB8AC3E}">
        <p14:creationId xmlns:p14="http://schemas.microsoft.com/office/powerpoint/2010/main" val="257475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Adoption (cont.)</a:t>
            </a:r>
            <a:endParaRPr lang="en-US" dirty="0"/>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dirty="0" smtClean="0"/>
              <a:t>2012</a:t>
            </a:r>
          </a:p>
          <a:p>
            <a:pPr marL="1085850" lvl="1" indent="-342900">
              <a:buFont typeface="Arial" panose="020B0604020202020204" pitchFamily="34" charset="0"/>
              <a:buChar char="•"/>
            </a:pPr>
            <a:r>
              <a:rPr lang="en-US" dirty="0" smtClean="0"/>
              <a:t>Hired CSC and CIO, each with 8+ years Agile experience</a:t>
            </a:r>
          </a:p>
          <a:p>
            <a:pPr marL="1085850" lvl="1" indent="-342900">
              <a:buFont typeface="Arial" panose="020B0604020202020204" pitchFamily="34" charset="0"/>
              <a:buChar char="•"/>
            </a:pPr>
            <a:r>
              <a:rPr lang="en-US" dirty="0" smtClean="0"/>
              <a:t>Teams of 4 developers, 1 BA, 1QA report to one leader</a:t>
            </a:r>
          </a:p>
          <a:p>
            <a:pPr marL="1085850" lvl="1" indent="-342900">
              <a:buFont typeface="Arial" panose="020B0604020202020204" pitchFamily="34" charset="0"/>
              <a:buChar char="•"/>
            </a:pPr>
            <a:r>
              <a:rPr lang="en-US" dirty="0" smtClean="0"/>
              <a:t>Eliminated “Points per Developer” metric</a:t>
            </a:r>
          </a:p>
          <a:p>
            <a:pPr marL="1085850" lvl="1" indent="-342900">
              <a:buFont typeface="Arial" panose="020B0604020202020204" pitchFamily="34" charset="0"/>
              <a:buChar char="•"/>
            </a:pPr>
            <a:r>
              <a:rPr lang="en-US" dirty="0" smtClean="0"/>
              <a:t>Started recording/resolving impediments</a:t>
            </a:r>
          </a:p>
          <a:p>
            <a:pPr marL="1085850" lvl="1" indent="-342900">
              <a:buFont typeface="Arial" panose="020B0604020202020204" pitchFamily="34" charset="0"/>
              <a:buChar char="•"/>
            </a:pPr>
            <a:r>
              <a:rPr lang="en-US" dirty="0" smtClean="0"/>
              <a:t>Implemented “coaching” culture</a:t>
            </a:r>
          </a:p>
          <a:p>
            <a:pPr marL="1085850" lvl="1" indent="-342900">
              <a:buFont typeface="Arial" panose="020B0604020202020204" pitchFamily="34" charset="0"/>
              <a:buChar char="•"/>
            </a:pPr>
            <a:r>
              <a:rPr lang="en-US" dirty="0" smtClean="0"/>
              <a:t>13 software releases</a:t>
            </a:r>
          </a:p>
          <a:p>
            <a:pPr marL="1085850" lvl="1" indent="-342900">
              <a:buFont typeface="Arial" panose="020B0604020202020204" pitchFamily="34" charset="0"/>
              <a:buChar char="•"/>
            </a:pPr>
            <a:endParaRPr lang="en-US" dirty="0" smtClean="0"/>
          </a:p>
          <a:p>
            <a:pPr marL="1085850" lvl="1" indent="-342900">
              <a:buFont typeface="Arial" panose="020B0604020202020204" pitchFamily="34" charset="0"/>
              <a:buChar char="•"/>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6</a:t>
            </a:fld>
            <a:endParaRPr lang="en-US" dirty="0"/>
          </a:p>
        </p:txBody>
      </p:sp>
    </p:spTree>
    <p:extLst>
      <p:ext uri="{BB962C8B-B14F-4D97-AF65-F5344CB8AC3E}">
        <p14:creationId xmlns:p14="http://schemas.microsoft.com/office/powerpoint/2010/main" val="218146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Adoption (cont.)</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2013</a:t>
            </a:r>
          </a:p>
          <a:p>
            <a:pPr marL="1085850" lvl="1" indent="-342900">
              <a:buFont typeface="Arial" panose="020B0604020202020204" pitchFamily="34" charset="0"/>
              <a:buChar char="•"/>
            </a:pPr>
            <a:r>
              <a:rPr lang="en-US" dirty="0"/>
              <a:t>Introduced Scrum/Kanban to other IT teams</a:t>
            </a:r>
          </a:p>
          <a:p>
            <a:pPr marL="1085850" lvl="1" indent="-342900">
              <a:buFont typeface="Arial" panose="020B0604020202020204" pitchFamily="34" charset="0"/>
              <a:buChar char="•"/>
            </a:pPr>
            <a:r>
              <a:rPr lang="en-US" dirty="0" smtClean="0"/>
              <a:t>Create the </a:t>
            </a:r>
            <a:r>
              <a:rPr lang="en-US" dirty="0" smtClean="0">
                <a:hlinkClick r:id="rId3" action="ppaction://hlinksldjump"/>
              </a:rPr>
              <a:t>Leader Board</a:t>
            </a:r>
            <a:endParaRPr lang="en-US" dirty="0" smtClean="0"/>
          </a:p>
          <a:p>
            <a:pPr marL="1085850" lvl="1" indent="-342900">
              <a:buFont typeface="Arial" panose="020B0604020202020204" pitchFamily="34" charset="0"/>
              <a:buChar char="•"/>
            </a:pPr>
            <a:r>
              <a:rPr lang="en-US" dirty="0" smtClean="0"/>
              <a:t>Changed </a:t>
            </a:r>
            <a:r>
              <a:rPr lang="en-US" dirty="0"/>
              <a:t>from Individual bonus to Team bonus program</a:t>
            </a:r>
          </a:p>
          <a:p>
            <a:pPr marL="1085850" lvl="1" indent="-342900">
              <a:buFont typeface="Arial" panose="020B0604020202020204" pitchFamily="34" charset="0"/>
              <a:buChar char="•"/>
            </a:pPr>
            <a:r>
              <a:rPr lang="en-US" dirty="0"/>
              <a:t>Changed from </a:t>
            </a:r>
            <a:r>
              <a:rPr lang="en-US" dirty="0" smtClean="0"/>
              <a:t>high walled cubes </a:t>
            </a:r>
            <a:r>
              <a:rPr lang="en-US" dirty="0"/>
              <a:t>to low walled </a:t>
            </a:r>
            <a:r>
              <a:rPr lang="en-US" dirty="0" smtClean="0"/>
              <a:t>honeycomb</a:t>
            </a:r>
            <a:endParaRPr lang="en-US" dirty="0"/>
          </a:p>
          <a:p>
            <a:pPr marL="1085850" lvl="1" indent="-342900">
              <a:buFont typeface="Arial" panose="020B0604020202020204" pitchFamily="34" charset="0"/>
              <a:buChar char="•"/>
            </a:pPr>
            <a:r>
              <a:rPr lang="en-US" dirty="0"/>
              <a:t>Performance reviews focus on communication, collaboration, team focus and innovation skills</a:t>
            </a:r>
          </a:p>
          <a:p>
            <a:pPr marL="1085850" lvl="1" indent="-342900">
              <a:buFont typeface="Arial" panose="020B0604020202020204" pitchFamily="34" charset="0"/>
              <a:buChar char="•"/>
            </a:pPr>
            <a:r>
              <a:rPr lang="en-US" dirty="0"/>
              <a:t>26 software </a:t>
            </a:r>
            <a:r>
              <a:rPr lang="en-US" dirty="0" smtClean="0"/>
              <a:t>releases</a:t>
            </a:r>
            <a:endParaRPr lang="en-US" dirty="0"/>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7</a:t>
            </a:fld>
            <a:endParaRPr lang="en-US" dirty="0"/>
          </a:p>
        </p:txBody>
      </p:sp>
    </p:spTree>
    <p:extLst>
      <p:ext uri="{BB962C8B-B14F-4D97-AF65-F5344CB8AC3E}">
        <p14:creationId xmlns:p14="http://schemas.microsoft.com/office/powerpoint/2010/main" val="91386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learned</a:t>
            </a:r>
            <a:endParaRPr lang="en-US" dirty="0"/>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dirty="0" smtClean="0"/>
              <a:t>Functional managers </a:t>
            </a:r>
            <a:r>
              <a:rPr lang="en-US" dirty="0" smtClean="0">
                <a:sym typeface="Wingdings" panose="05000000000000000000" pitchFamily="2" charset="2"/>
              </a:rPr>
              <a:t> Team Leaders</a:t>
            </a:r>
          </a:p>
          <a:p>
            <a:pPr marL="342900" indent="-342900">
              <a:buFont typeface="Arial" panose="020B0604020202020204" pitchFamily="34" charset="0"/>
              <a:buChar char="•"/>
            </a:pPr>
            <a:r>
              <a:rPr lang="en-US" dirty="0" smtClean="0">
                <a:sym typeface="Wingdings" panose="05000000000000000000" pitchFamily="2" charset="2"/>
              </a:rPr>
              <a:t>Points per Developer promotes individualism</a:t>
            </a:r>
          </a:p>
          <a:p>
            <a:pPr marL="342900" indent="-342900">
              <a:buFont typeface="Arial" panose="020B0604020202020204" pitchFamily="34" charset="0"/>
              <a:buChar char="•"/>
            </a:pPr>
            <a:r>
              <a:rPr lang="en-US" dirty="0" smtClean="0">
                <a:sym typeface="Wingdings" panose="05000000000000000000" pitchFamily="2" charset="2"/>
              </a:rPr>
              <a:t>Smaller stories are better</a:t>
            </a:r>
          </a:p>
          <a:p>
            <a:pPr marL="342900" indent="-342900">
              <a:buFont typeface="Arial" panose="020B0604020202020204" pitchFamily="34" charset="0"/>
              <a:buChar char="•"/>
            </a:pPr>
            <a:r>
              <a:rPr lang="en-US" dirty="0" smtClean="0">
                <a:sym typeface="Wingdings" panose="05000000000000000000" pitchFamily="2" charset="2"/>
              </a:rPr>
              <a:t>Smaller and more frequent releases are better</a:t>
            </a:r>
          </a:p>
          <a:p>
            <a:pPr marL="342900" indent="-342900">
              <a:buFont typeface="Arial" panose="020B0604020202020204" pitchFamily="34" charset="0"/>
              <a:buChar char="•"/>
            </a:pPr>
            <a:r>
              <a:rPr lang="en-US" dirty="0" smtClean="0">
                <a:sym typeface="Wingdings" panose="05000000000000000000" pitchFamily="2" charset="2"/>
              </a:rPr>
              <a:t>Tracking impediments works!</a:t>
            </a:r>
          </a:p>
          <a:p>
            <a:pPr marL="342900" indent="-342900">
              <a:buFont typeface="Arial" panose="020B0604020202020204" pitchFamily="34" charset="0"/>
              <a:buChar char="•"/>
            </a:pPr>
            <a:r>
              <a:rPr lang="en-US" dirty="0" smtClean="0">
                <a:sym typeface="Wingdings" panose="05000000000000000000" pitchFamily="2" charset="2"/>
              </a:rPr>
              <a:t>Other IT teams followed suit</a:t>
            </a:r>
          </a:p>
          <a:p>
            <a:endParaRPr lang="en-US" dirty="0" smtClean="0">
              <a:sym typeface="Wingdings" panose="05000000000000000000" pitchFamily="2" charset="2"/>
            </a:endParaRPr>
          </a:p>
          <a:p>
            <a:endParaRPr lang="en-US" dirty="0"/>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8</a:t>
            </a:fld>
            <a:endParaRPr lang="en-US" dirty="0"/>
          </a:p>
        </p:txBody>
      </p:sp>
    </p:spTree>
    <p:extLst>
      <p:ext uri="{BB962C8B-B14F-4D97-AF65-F5344CB8AC3E}">
        <p14:creationId xmlns:p14="http://schemas.microsoft.com/office/powerpoint/2010/main" val="314183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IT Work Boards</a:t>
            </a:r>
            <a:endParaRPr lang="en-US" dirty="0"/>
          </a:p>
        </p:txBody>
      </p:sp>
      <p:sp>
        <p:nvSpPr>
          <p:cNvPr id="3" name="Content Placeholder 2"/>
          <p:cNvSpPr>
            <a:spLocks noGrp="1"/>
          </p:cNvSpPr>
          <p:nvPr>
            <p:ph idx="1"/>
          </p:nvPr>
        </p:nvSpPr>
        <p:spPr/>
        <p:txBody>
          <a:bodyPr/>
          <a:lstStyle/>
          <a:p>
            <a:r>
              <a:rPr lang="en-US" dirty="0">
                <a:sym typeface="Wingdings" panose="05000000000000000000" pitchFamily="2" charset="2"/>
              </a:rPr>
              <a:t>Infrastructure</a:t>
            </a:r>
          </a:p>
          <a:p>
            <a:r>
              <a:rPr lang="en-US" dirty="0">
                <a:sym typeface="Wingdings" panose="05000000000000000000" pitchFamily="2" charset="2"/>
              </a:rPr>
              <a:t>Business Applications</a:t>
            </a:r>
          </a:p>
          <a:p>
            <a:r>
              <a:rPr lang="en-US" dirty="0">
                <a:sym typeface="Wingdings" panose="05000000000000000000" pitchFamily="2" charset="2"/>
              </a:rPr>
              <a:t>Service Desk</a:t>
            </a:r>
          </a:p>
          <a:p>
            <a:r>
              <a:rPr lang="en-US" dirty="0">
                <a:sym typeface="Wingdings" panose="05000000000000000000" pitchFamily="2" charset="2"/>
              </a:rPr>
              <a:t>Security</a:t>
            </a:r>
          </a:p>
          <a:p>
            <a:r>
              <a:rPr lang="en-US" dirty="0" smtClean="0">
                <a:sym typeface="Wingdings" panose="05000000000000000000" pitchFamily="2" charset="2"/>
              </a:rPr>
              <a:t>Intranet</a:t>
            </a:r>
            <a:endParaRPr lang="en-US" dirty="0">
              <a:sym typeface="Wingdings" panose="05000000000000000000" pitchFamily="2" charset="2"/>
            </a:endParaRPr>
          </a:p>
        </p:txBody>
      </p:sp>
      <p:sp>
        <p:nvSpPr>
          <p:cNvPr id="4" name="Footer Placeholder 3"/>
          <p:cNvSpPr>
            <a:spLocks noGrp="1"/>
          </p:cNvSpPr>
          <p:nvPr>
            <p:ph type="ftr" sz="quarter" idx="11"/>
          </p:nvPr>
        </p:nvSpPr>
        <p:spPr/>
        <p:txBody>
          <a:bodyPr/>
          <a:lstStyle/>
          <a:p>
            <a:r>
              <a:rPr lang="en-US" smtClean="0"/>
              <a:t>Farm Credit Mid-America </a:t>
            </a:r>
            <a:endParaRPr lang="en-US" dirty="0"/>
          </a:p>
        </p:txBody>
      </p:sp>
      <p:sp>
        <p:nvSpPr>
          <p:cNvPr id="5" name="Slide Number Placeholder 4"/>
          <p:cNvSpPr>
            <a:spLocks noGrp="1"/>
          </p:cNvSpPr>
          <p:nvPr>
            <p:ph type="sldNum" sz="quarter" idx="12"/>
          </p:nvPr>
        </p:nvSpPr>
        <p:spPr/>
        <p:txBody>
          <a:bodyPr/>
          <a:lstStyle/>
          <a:p>
            <a:fld id="{2CB54EE5-10A4-427D-8528-5D2D5C8831CB}" type="slidenum">
              <a:rPr lang="en-US" smtClean="0"/>
              <a:t>9</a:t>
            </a:fld>
            <a:endParaRPr lang="en-US" dirty="0"/>
          </a:p>
        </p:txBody>
      </p:sp>
    </p:spTree>
    <p:extLst>
      <p:ext uri="{BB962C8B-B14F-4D97-AF65-F5344CB8AC3E}">
        <p14:creationId xmlns:p14="http://schemas.microsoft.com/office/powerpoint/2010/main" val="408631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arm Credit Mid-America">
      <a:dk1>
        <a:srgbClr val="2F1E0F"/>
      </a:dk1>
      <a:lt1>
        <a:srgbClr val="FFFFFF"/>
      </a:lt1>
      <a:dk2>
        <a:srgbClr val="2F1E0F"/>
      </a:dk2>
      <a:lt2>
        <a:srgbClr val="FFFFFF"/>
      </a:lt2>
      <a:accent1>
        <a:srgbClr val="9BBB59"/>
      </a:accent1>
      <a:accent2>
        <a:srgbClr val="AD7847"/>
      </a:accent2>
      <a:accent3>
        <a:srgbClr val="E6C03A"/>
      </a:accent3>
      <a:accent4>
        <a:srgbClr val="DD712E"/>
      </a:accent4>
      <a:accent5>
        <a:srgbClr val="1A6887"/>
      </a:accent5>
      <a:accent6>
        <a:srgbClr val="88BCCD"/>
      </a:accent6>
      <a:hlink>
        <a:srgbClr val="1A6887"/>
      </a:hlink>
      <a:folHlink>
        <a:srgbClr val="DD712E"/>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18069</TotalTime>
  <Words>1049</Words>
  <Application>Microsoft Office PowerPoint</Application>
  <PresentationFormat>On-screen Show (4:3)</PresentationFormat>
  <Paragraphs>279</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Agile Cross-Pollination:</vt:lpstr>
      <vt:lpstr>PowerPoint Presentation</vt:lpstr>
      <vt:lpstr>PowerPoint Presentation</vt:lpstr>
      <vt:lpstr>PowerPoint Presentation</vt:lpstr>
      <vt:lpstr>History of Adoption</vt:lpstr>
      <vt:lpstr>History of Adoption (cont.)</vt:lpstr>
      <vt:lpstr>History of Adoption (cont.)</vt:lpstr>
      <vt:lpstr>What we learned</vt:lpstr>
      <vt:lpstr>Examples of IT Work Boards</vt:lpstr>
      <vt:lpstr>The biggest value to the IT department was…</vt:lpstr>
      <vt:lpstr>PowerPoint Presentation</vt:lpstr>
      <vt:lpstr>WHY it all started</vt:lpstr>
      <vt:lpstr>WHERE it all started</vt:lpstr>
      <vt:lpstr>HOW it all started</vt:lpstr>
      <vt:lpstr>Two Simple Rules  of Kanban…   1: Visualize your work  2: Limit work in progress</vt:lpstr>
      <vt:lpstr>Start Simple</vt:lpstr>
      <vt:lpstr>PowerPoint Presentation</vt:lpstr>
      <vt:lpstr>Myths of  Multi-tasking     </vt:lpstr>
      <vt:lpstr>Want proof that it doesn’t work?</vt:lpstr>
      <vt:lpstr>PowerPoint Presentation</vt:lpstr>
      <vt:lpstr>Benefits to business teams</vt:lpstr>
      <vt:lpstr>Benefits to business team leaders</vt:lpstr>
      <vt:lpstr>Benefits to business leader of leaders</vt:lpstr>
      <vt:lpstr>Benefits to Application Development</vt:lpstr>
      <vt:lpstr>Comments from Leaders of leaders</vt:lpstr>
      <vt:lpstr>Challenges in using Scrum/Kanban</vt:lpstr>
      <vt:lpstr>Summary</vt:lpstr>
      <vt:lpstr>PowerPoint Presentation</vt:lpstr>
      <vt:lpstr>Contact 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Farm Credit Services of Mid-America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Bstone</dc:creator>
  <cp:lastModifiedBy>Alston Hodge</cp:lastModifiedBy>
  <cp:revision>144</cp:revision>
  <cp:lastPrinted>2014-02-24T20:44:48Z</cp:lastPrinted>
  <dcterms:created xsi:type="dcterms:W3CDTF">2013-02-13T12:58:32Z</dcterms:created>
  <dcterms:modified xsi:type="dcterms:W3CDTF">2014-03-06T12:39:10Z</dcterms:modified>
</cp:coreProperties>
</file>